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2"/>
  </p:notesMasterIdLst>
  <p:sldIdLst>
    <p:sldId id="602" r:id="rId2"/>
    <p:sldId id="693" r:id="rId3"/>
    <p:sldId id="695" r:id="rId4"/>
    <p:sldId id="618" r:id="rId5"/>
    <p:sldId id="640" r:id="rId6"/>
    <p:sldId id="715" r:id="rId7"/>
    <p:sldId id="649" r:id="rId8"/>
    <p:sldId id="717" r:id="rId9"/>
    <p:sldId id="699" r:id="rId10"/>
    <p:sldId id="698" r:id="rId11"/>
    <p:sldId id="701" r:id="rId12"/>
    <p:sldId id="702" r:id="rId13"/>
    <p:sldId id="696" r:id="rId14"/>
    <p:sldId id="704" r:id="rId15"/>
    <p:sldId id="705" r:id="rId16"/>
    <p:sldId id="764" r:id="rId17"/>
    <p:sldId id="747" r:id="rId18"/>
    <p:sldId id="748" r:id="rId19"/>
    <p:sldId id="745" r:id="rId20"/>
    <p:sldId id="746" r:id="rId21"/>
    <p:sldId id="709" r:id="rId22"/>
    <p:sldId id="744" r:id="rId23"/>
    <p:sldId id="723" r:id="rId24"/>
    <p:sldId id="763" r:id="rId25"/>
    <p:sldId id="711" r:id="rId26"/>
    <p:sldId id="743" r:id="rId27"/>
    <p:sldId id="756" r:id="rId28"/>
    <p:sldId id="706" r:id="rId29"/>
    <p:sldId id="750" r:id="rId30"/>
    <p:sldId id="751" r:id="rId31"/>
    <p:sldId id="752" r:id="rId32"/>
    <p:sldId id="753" r:id="rId33"/>
    <p:sldId id="754" r:id="rId34"/>
    <p:sldId id="755" r:id="rId35"/>
    <p:sldId id="757" r:id="rId36"/>
    <p:sldId id="759" r:id="rId37"/>
    <p:sldId id="760" r:id="rId38"/>
    <p:sldId id="734" r:id="rId39"/>
    <p:sldId id="758" r:id="rId40"/>
    <p:sldId id="716" r:id="rId4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64" autoAdjust="0"/>
    <p:restoredTop sz="93246" autoAdjust="0"/>
  </p:normalViewPr>
  <p:slideViewPr>
    <p:cSldViewPr snapToGrid="0">
      <p:cViewPr varScale="1">
        <p:scale>
          <a:sx n="77" d="100"/>
          <a:sy n="77" d="100"/>
        </p:scale>
        <p:origin x="84" y="1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3AD2A5CB-099E-4CF9-BF6F-3F8A8A4B0FCB}" type="datetimeFigureOut">
              <a:rPr lang="en-US" smtClean="0"/>
              <a:t>11/10/2023</a:t>
            </a:fld>
            <a:endParaRPr lang="en-US"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F46B6AD7-A2FD-46CD-94B4-735226C2F1E5}" type="slidenum">
              <a:rPr lang="en-US" smtClean="0"/>
              <a:t>‹#›</a:t>
            </a:fld>
            <a:endParaRPr lang="en-US" dirty="0"/>
          </a:p>
        </p:txBody>
      </p:sp>
    </p:spTree>
    <p:extLst>
      <p:ext uri="{BB962C8B-B14F-4D97-AF65-F5344CB8AC3E}">
        <p14:creationId xmlns:p14="http://schemas.microsoft.com/office/powerpoint/2010/main" val="3188672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431E0-EFB7-4629-8EB0-29100CB81C7B}"/>
              </a:ext>
            </a:extLst>
          </p:cNvPr>
          <p:cNvSpPr>
            <a:spLocks noGrp="1"/>
          </p:cNvSpPr>
          <p:nvPr>
            <p:ph type="ctrTitle"/>
          </p:nvPr>
        </p:nvSpPr>
        <p:spPr>
          <a:xfrm>
            <a:off x="145983" y="136525"/>
            <a:ext cx="11900034" cy="3373438"/>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D44643C8-97B4-4B15-ACD9-4A842766447C}"/>
              </a:ext>
            </a:extLst>
          </p:cNvPr>
          <p:cNvSpPr>
            <a:spLocks noGrp="1"/>
          </p:cNvSpPr>
          <p:nvPr>
            <p:ph type="subTitle" idx="1"/>
          </p:nvPr>
        </p:nvSpPr>
        <p:spPr>
          <a:xfrm>
            <a:off x="145983" y="3602038"/>
            <a:ext cx="11900034" cy="1655762"/>
          </a:xfrm>
        </p:spPr>
        <p:txBody>
          <a:bodyPr>
            <a:normAutofit/>
          </a:bodyPr>
          <a:lstStyle>
            <a:lvl1pPr marL="0" indent="0" algn="ctr">
              <a:lnSpc>
                <a:spcPct val="100000"/>
              </a:lnSpc>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5BD0E898-EAED-42C8-95C9-1E47CE038117}"/>
              </a:ext>
            </a:extLst>
          </p:cNvPr>
          <p:cNvSpPr>
            <a:spLocks noGrp="1"/>
          </p:cNvSpPr>
          <p:nvPr>
            <p:ph type="dt" sz="half" idx="10"/>
          </p:nvPr>
        </p:nvSpPr>
        <p:spPr/>
        <p:txBody>
          <a:bodyPr/>
          <a:lstStyle/>
          <a:p>
            <a:fld id="{D7848E34-A2A1-4E72-A9C7-3C9EBCAB17EF}" type="datetime1">
              <a:rPr lang="en-US" smtClean="0"/>
              <a:t>11/10/2023</a:t>
            </a:fld>
            <a:endParaRPr lang="en-US" dirty="0"/>
          </a:p>
        </p:txBody>
      </p:sp>
      <p:sp>
        <p:nvSpPr>
          <p:cNvPr id="5" name="Footer Placeholder 4">
            <a:extLst>
              <a:ext uri="{FF2B5EF4-FFF2-40B4-BE49-F238E27FC236}">
                <a16:creationId xmlns:a16="http://schemas.microsoft.com/office/drawing/2014/main" id="{72BDD3A7-B520-4B0C-9CA6-AF7EFD5482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93B53D-5344-42B7-8A9D-6F890024423D}"/>
              </a:ext>
            </a:extLst>
          </p:cNvPr>
          <p:cNvSpPr>
            <a:spLocks noGrp="1"/>
          </p:cNvSpPr>
          <p:nvPr>
            <p:ph type="sldNum" sz="quarter" idx="12"/>
          </p:nvPr>
        </p:nvSpPr>
        <p:spPr/>
        <p:txBody>
          <a:bodyPr/>
          <a:lstStyle/>
          <a:p>
            <a:fld id="{653EC2E9-BBB0-4E49-A88D-C677C9DC5719}" type="slidenum">
              <a:rPr lang="en-US" smtClean="0"/>
              <a:t>‹#›</a:t>
            </a:fld>
            <a:endParaRPr lang="en-US" dirty="0"/>
          </a:p>
        </p:txBody>
      </p:sp>
    </p:spTree>
    <p:extLst>
      <p:ext uri="{BB962C8B-B14F-4D97-AF65-F5344CB8AC3E}">
        <p14:creationId xmlns:p14="http://schemas.microsoft.com/office/powerpoint/2010/main" val="2805228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23585-91F6-4154-9EFE-70B9648B4C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D22428-5C00-4FEE-8463-5CACD7B91F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493E6D-634D-4AFA-822B-14F27C660CB5}"/>
              </a:ext>
            </a:extLst>
          </p:cNvPr>
          <p:cNvSpPr>
            <a:spLocks noGrp="1"/>
          </p:cNvSpPr>
          <p:nvPr>
            <p:ph type="dt" sz="half" idx="10"/>
          </p:nvPr>
        </p:nvSpPr>
        <p:spPr/>
        <p:txBody>
          <a:bodyPr/>
          <a:lstStyle/>
          <a:p>
            <a:fld id="{DE91697C-6993-483D-815F-46658CF0B324}" type="datetime1">
              <a:rPr lang="en-US" smtClean="0"/>
              <a:t>11/10/2023</a:t>
            </a:fld>
            <a:endParaRPr lang="en-US" dirty="0"/>
          </a:p>
        </p:txBody>
      </p:sp>
      <p:sp>
        <p:nvSpPr>
          <p:cNvPr id="5" name="Footer Placeholder 4">
            <a:extLst>
              <a:ext uri="{FF2B5EF4-FFF2-40B4-BE49-F238E27FC236}">
                <a16:creationId xmlns:a16="http://schemas.microsoft.com/office/drawing/2014/main" id="{FBE51C69-12C6-4C0B-B9F3-0C75858F66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C60AD70-69FC-4399-B45C-D66055F2089C}"/>
              </a:ext>
            </a:extLst>
          </p:cNvPr>
          <p:cNvSpPr>
            <a:spLocks noGrp="1"/>
          </p:cNvSpPr>
          <p:nvPr>
            <p:ph type="sldNum" sz="quarter" idx="12"/>
          </p:nvPr>
        </p:nvSpPr>
        <p:spPr/>
        <p:txBody>
          <a:bodyPr/>
          <a:lstStyle/>
          <a:p>
            <a:fld id="{653EC2E9-BBB0-4E49-A88D-C677C9DC5719}" type="slidenum">
              <a:rPr lang="en-US" smtClean="0"/>
              <a:t>‹#›</a:t>
            </a:fld>
            <a:endParaRPr lang="en-US" dirty="0"/>
          </a:p>
        </p:txBody>
      </p:sp>
    </p:spTree>
    <p:extLst>
      <p:ext uri="{BB962C8B-B14F-4D97-AF65-F5344CB8AC3E}">
        <p14:creationId xmlns:p14="http://schemas.microsoft.com/office/powerpoint/2010/main" val="1436890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BBCEA3-9045-4F8F-9193-CFED0C5B20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53921D-89E2-4111-A4AA-D2CC2DACA6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68826-2553-4B43-8250-340912C7EED7}"/>
              </a:ext>
            </a:extLst>
          </p:cNvPr>
          <p:cNvSpPr>
            <a:spLocks noGrp="1"/>
          </p:cNvSpPr>
          <p:nvPr>
            <p:ph type="dt" sz="half" idx="10"/>
          </p:nvPr>
        </p:nvSpPr>
        <p:spPr/>
        <p:txBody>
          <a:bodyPr/>
          <a:lstStyle/>
          <a:p>
            <a:fld id="{716CE2E0-76C9-4FE3-8A2F-84974188F436}" type="datetime1">
              <a:rPr lang="en-US" smtClean="0"/>
              <a:t>11/10/2023</a:t>
            </a:fld>
            <a:endParaRPr lang="en-US" dirty="0"/>
          </a:p>
        </p:txBody>
      </p:sp>
      <p:sp>
        <p:nvSpPr>
          <p:cNvPr id="5" name="Footer Placeholder 4">
            <a:extLst>
              <a:ext uri="{FF2B5EF4-FFF2-40B4-BE49-F238E27FC236}">
                <a16:creationId xmlns:a16="http://schemas.microsoft.com/office/drawing/2014/main" id="{63DEC20A-10B7-4E21-BFD8-36FEEF9E99C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B97F0D5-AC1E-41CD-8F36-B69E551B2DE9}"/>
              </a:ext>
            </a:extLst>
          </p:cNvPr>
          <p:cNvSpPr>
            <a:spLocks noGrp="1"/>
          </p:cNvSpPr>
          <p:nvPr>
            <p:ph type="sldNum" sz="quarter" idx="12"/>
          </p:nvPr>
        </p:nvSpPr>
        <p:spPr/>
        <p:txBody>
          <a:bodyPr/>
          <a:lstStyle/>
          <a:p>
            <a:fld id="{653EC2E9-BBB0-4E49-A88D-C677C9DC5719}" type="slidenum">
              <a:rPr lang="en-US" smtClean="0"/>
              <a:t>‹#›</a:t>
            </a:fld>
            <a:endParaRPr lang="en-US" dirty="0"/>
          </a:p>
        </p:txBody>
      </p:sp>
    </p:spTree>
    <p:extLst>
      <p:ext uri="{BB962C8B-B14F-4D97-AF65-F5344CB8AC3E}">
        <p14:creationId xmlns:p14="http://schemas.microsoft.com/office/powerpoint/2010/main" val="1743530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3180F-6128-4690-BE1C-EFBB1543144A}"/>
              </a:ext>
            </a:extLst>
          </p:cNvPr>
          <p:cNvSpPr>
            <a:spLocks noGrp="1"/>
          </p:cNvSpPr>
          <p:nvPr>
            <p:ph type="title"/>
          </p:nvPr>
        </p:nvSpPr>
        <p:spPr>
          <a:xfrm>
            <a:off x="157215" y="152857"/>
            <a:ext cx="11885592" cy="1368942"/>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BA531836-2872-493A-A6D8-384BAC1691EB}"/>
              </a:ext>
            </a:extLst>
          </p:cNvPr>
          <p:cNvSpPr>
            <a:spLocks noGrp="1"/>
          </p:cNvSpPr>
          <p:nvPr>
            <p:ph idx="1"/>
          </p:nvPr>
        </p:nvSpPr>
        <p:spPr>
          <a:xfrm>
            <a:off x="157215" y="1650733"/>
            <a:ext cx="11885592" cy="5053265"/>
          </a:xfrm>
        </p:spPr>
        <p:txBody>
          <a:bodyPr>
            <a:normAutofit/>
          </a:bodyPr>
          <a:lstStyle>
            <a:lvl1pPr>
              <a:lnSpc>
                <a:spcPct val="100000"/>
              </a:lnSpc>
              <a:spcBef>
                <a:spcPts val="600"/>
              </a:spcBef>
              <a:defRPr sz="2800"/>
            </a:lvl1pPr>
            <a:lvl2pPr>
              <a:lnSpc>
                <a:spcPct val="100000"/>
              </a:lnSpc>
              <a:spcBef>
                <a:spcPts val="600"/>
              </a:spcBef>
              <a:defRPr sz="2400"/>
            </a:lvl2pPr>
            <a:lvl3pPr>
              <a:lnSpc>
                <a:spcPct val="100000"/>
              </a:lnSpc>
              <a:spcBef>
                <a:spcPts val="600"/>
              </a:spcBef>
              <a:defRPr sz="2000"/>
            </a:lvl3pPr>
            <a:lvl4pPr>
              <a:lnSpc>
                <a:spcPct val="100000"/>
              </a:lnSpc>
              <a:spcBef>
                <a:spcPts val="600"/>
              </a:spcBef>
              <a:defRPr sz="18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a:extLst>
              <a:ext uri="{FF2B5EF4-FFF2-40B4-BE49-F238E27FC236}">
                <a16:creationId xmlns:a16="http://schemas.microsoft.com/office/drawing/2014/main" id="{486DBB9C-3D00-4A42-AA4A-35FC59E77625}"/>
              </a:ext>
            </a:extLst>
          </p:cNvPr>
          <p:cNvSpPr>
            <a:spLocks noGrp="1"/>
          </p:cNvSpPr>
          <p:nvPr>
            <p:ph type="sldNum" sz="quarter" idx="12"/>
          </p:nvPr>
        </p:nvSpPr>
        <p:spPr>
          <a:xfrm>
            <a:off x="8923424" y="6435121"/>
            <a:ext cx="3204411" cy="365125"/>
          </a:xfrm>
        </p:spPr>
        <p:txBody>
          <a:bodyPr/>
          <a:lstStyle/>
          <a:p>
            <a:fld id="{653EC2E9-BBB0-4E49-A88D-C677C9DC5719}" type="slidenum">
              <a:rPr lang="en-US" smtClean="0"/>
              <a:t>‹#›</a:t>
            </a:fld>
            <a:endParaRPr lang="en-US" dirty="0"/>
          </a:p>
        </p:txBody>
      </p:sp>
    </p:spTree>
    <p:extLst>
      <p:ext uri="{BB962C8B-B14F-4D97-AF65-F5344CB8AC3E}">
        <p14:creationId xmlns:p14="http://schemas.microsoft.com/office/powerpoint/2010/main" val="3485664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9EB59-9771-43A5-BB94-C302E6ACF9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B2976E-EF7E-4311-989F-46843A0508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9EA54F-6AEB-4E9B-8067-9F2EBF4E01EF}"/>
              </a:ext>
            </a:extLst>
          </p:cNvPr>
          <p:cNvSpPr>
            <a:spLocks noGrp="1"/>
          </p:cNvSpPr>
          <p:nvPr>
            <p:ph type="dt" sz="half" idx="10"/>
          </p:nvPr>
        </p:nvSpPr>
        <p:spPr/>
        <p:txBody>
          <a:bodyPr/>
          <a:lstStyle/>
          <a:p>
            <a:fld id="{8518E411-362D-476A-93C6-0917A1E218A9}" type="datetime1">
              <a:rPr lang="en-US" smtClean="0"/>
              <a:t>11/10/2023</a:t>
            </a:fld>
            <a:endParaRPr lang="en-US" dirty="0"/>
          </a:p>
        </p:txBody>
      </p:sp>
      <p:sp>
        <p:nvSpPr>
          <p:cNvPr id="5" name="Footer Placeholder 4">
            <a:extLst>
              <a:ext uri="{FF2B5EF4-FFF2-40B4-BE49-F238E27FC236}">
                <a16:creationId xmlns:a16="http://schemas.microsoft.com/office/drawing/2014/main" id="{496EA10E-76F4-44F3-AA1B-C4D22DB1C65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031034-86D9-48D2-8BA1-FC2476EF01BC}"/>
              </a:ext>
            </a:extLst>
          </p:cNvPr>
          <p:cNvSpPr>
            <a:spLocks noGrp="1"/>
          </p:cNvSpPr>
          <p:nvPr>
            <p:ph type="sldNum" sz="quarter" idx="12"/>
          </p:nvPr>
        </p:nvSpPr>
        <p:spPr/>
        <p:txBody>
          <a:bodyPr/>
          <a:lstStyle/>
          <a:p>
            <a:fld id="{653EC2E9-BBB0-4E49-A88D-C677C9DC5719}" type="slidenum">
              <a:rPr lang="en-US" smtClean="0"/>
              <a:t>‹#›</a:t>
            </a:fld>
            <a:endParaRPr lang="en-US" dirty="0"/>
          </a:p>
        </p:txBody>
      </p:sp>
    </p:spTree>
    <p:extLst>
      <p:ext uri="{BB962C8B-B14F-4D97-AF65-F5344CB8AC3E}">
        <p14:creationId xmlns:p14="http://schemas.microsoft.com/office/powerpoint/2010/main" val="2534690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4FCF0-DC53-4FB7-9118-0293376556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C1BA7D-B708-4C92-97C8-3E4FDB74499E}"/>
              </a:ext>
            </a:extLst>
          </p:cNvPr>
          <p:cNvSpPr>
            <a:spLocks noGrp="1"/>
          </p:cNvSpPr>
          <p:nvPr>
            <p:ph sz="half" idx="1"/>
          </p:nvPr>
        </p:nvSpPr>
        <p:spPr>
          <a:xfrm>
            <a:off x="838200" y="1825625"/>
            <a:ext cx="5181600" cy="4351338"/>
          </a:xfrm>
        </p:spPr>
        <p:txBody>
          <a:bodyPr/>
          <a:lstStyle>
            <a:lvl1pPr>
              <a:defRPr sz="2800"/>
            </a:lvl1pPr>
            <a:lvl2pPr>
              <a:defRPr sz="2400"/>
            </a:lvl2pPr>
            <a:lvl3pPr>
              <a:defRPr sz="2000"/>
            </a:lvl3pPr>
            <a:lvl4pPr marL="1371600" indent="0">
              <a:buNone/>
              <a:defRPr/>
            </a:lvl4pPr>
          </a:lstStyle>
          <a:p>
            <a:pPr lvl="0"/>
            <a:r>
              <a:rPr lang="en-US" dirty="0"/>
              <a:t>Click to 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562A4AEC-332D-4DF6-86F8-371A93654573}"/>
              </a:ext>
            </a:extLst>
          </p:cNvPr>
          <p:cNvSpPr>
            <a:spLocks noGrp="1"/>
          </p:cNvSpPr>
          <p:nvPr>
            <p:ph sz="half" idx="2"/>
          </p:nvPr>
        </p:nvSpPr>
        <p:spPr>
          <a:xfrm>
            <a:off x="6172200" y="1825625"/>
            <a:ext cx="5181600" cy="4351338"/>
          </a:xfrm>
        </p:spPr>
        <p:txBody>
          <a:bodyPr/>
          <a:lstStyle>
            <a:lvl1pPr>
              <a:defRPr sz="2800"/>
            </a:lvl1pPr>
            <a:lvl2pPr>
              <a:defRPr sz="2400"/>
            </a:lvl2pPr>
            <a:lvl3pPr>
              <a:defRPr sz="2000"/>
            </a:lvl3pPr>
          </a:lstStyle>
          <a:p>
            <a:pPr lvl="0"/>
            <a:r>
              <a:rPr lang="en-US" dirty="0"/>
              <a:t>Click to edit Master text styles</a:t>
            </a:r>
          </a:p>
          <a:p>
            <a:pPr lvl="1"/>
            <a:r>
              <a:rPr lang="en-US" dirty="0"/>
              <a:t>Second level</a:t>
            </a:r>
          </a:p>
          <a:p>
            <a:pPr lvl="2"/>
            <a:r>
              <a:rPr lang="en-US" dirty="0"/>
              <a:t>Third level</a:t>
            </a:r>
          </a:p>
        </p:txBody>
      </p:sp>
      <p:sp>
        <p:nvSpPr>
          <p:cNvPr id="5" name="Date Placeholder 4">
            <a:extLst>
              <a:ext uri="{FF2B5EF4-FFF2-40B4-BE49-F238E27FC236}">
                <a16:creationId xmlns:a16="http://schemas.microsoft.com/office/drawing/2014/main" id="{B333C9E8-8D29-450C-8AE0-4A2CECADFC7E}"/>
              </a:ext>
            </a:extLst>
          </p:cNvPr>
          <p:cNvSpPr>
            <a:spLocks noGrp="1"/>
          </p:cNvSpPr>
          <p:nvPr>
            <p:ph type="dt" sz="half" idx="10"/>
          </p:nvPr>
        </p:nvSpPr>
        <p:spPr/>
        <p:txBody>
          <a:bodyPr/>
          <a:lstStyle/>
          <a:p>
            <a:fld id="{71771DB3-C5B8-4969-874D-5E8373351675}" type="datetime1">
              <a:rPr lang="en-US" smtClean="0"/>
              <a:t>11/10/2023</a:t>
            </a:fld>
            <a:endParaRPr lang="en-US" dirty="0"/>
          </a:p>
        </p:txBody>
      </p:sp>
      <p:sp>
        <p:nvSpPr>
          <p:cNvPr id="6" name="Footer Placeholder 5">
            <a:extLst>
              <a:ext uri="{FF2B5EF4-FFF2-40B4-BE49-F238E27FC236}">
                <a16:creationId xmlns:a16="http://schemas.microsoft.com/office/drawing/2014/main" id="{FA472180-8A6F-446C-A3F1-0E2A0EDF0F0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FC9BEFB-2568-45A4-8E6B-681EECC41A46}"/>
              </a:ext>
            </a:extLst>
          </p:cNvPr>
          <p:cNvSpPr>
            <a:spLocks noGrp="1"/>
          </p:cNvSpPr>
          <p:nvPr>
            <p:ph type="sldNum" sz="quarter" idx="12"/>
          </p:nvPr>
        </p:nvSpPr>
        <p:spPr/>
        <p:txBody>
          <a:bodyPr/>
          <a:lstStyle/>
          <a:p>
            <a:fld id="{653EC2E9-BBB0-4E49-A88D-C677C9DC5719}" type="slidenum">
              <a:rPr lang="en-US" smtClean="0"/>
              <a:t>‹#›</a:t>
            </a:fld>
            <a:endParaRPr lang="en-US" dirty="0"/>
          </a:p>
        </p:txBody>
      </p:sp>
    </p:spTree>
    <p:extLst>
      <p:ext uri="{BB962C8B-B14F-4D97-AF65-F5344CB8AC3E}">
        <p14:creationId xmlns:p14="http://schemas.microsoft.com/office/powerpoint/2010/main" val="525916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02C6E-400B-4D79-BF31-DB7A9D0BBD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F63946-E4B6-47ED-8E67-7C82A7061E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6B2AF18-CECC-4D09-B5CF-FF8DD253727D}"/>
              </a:ext>
            </a:extLst>
          </p:cNvPr>
          <p:cNvSpPr>
            <a:spLocks noGrp="1"/>
          </p:cNvSpPr>
          <p:nvPr>
            <p:ph sz="half" idx="2"/>
          </p:nvPr>
        </p:nvSpPr>
        <p:spPr>
          <a:xfrm>
            <a:off x="839788" y="2505075"/>
            <a:ext cx="5157787" cy="3684588"/>
          </a:xfrm>
        </p:spPr>
        <p:txBody>
          <a:bodyPr/>
          <a:lstStyle>
            <a:lvl1pPr>
              <a:defRPr sz="2800"/>
            </a:lvl1pPr>
            <a:lvl2pPr>
              <a:defRPr sz="2400"/>
            </a:lvl2pPr>
            <a:lvl3pPr>
              <a:defRPr sz="2000"/>
            </a:lvl3pPr>
          </a:lstStyle>
          <a:p>
            <a:pPr lvl="0"/>
            <a:r>
              <a:rPr lang="en-US" dirty="0"/>
              <a:t>Click to edit Master text styles</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C200E8E7-FAB7-49B5-AB9A-10D3791C53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EC43C4-7D5D-4B16-B920-A442D2ED9E05}"/>
              </a:ext>
            </a:extLst>
          </p:cNvPr>
          <p:cNvSpPr>
            <a:spLocks noGrp="1"/>
          </p:cNvSpPr>
          <p:nvPr>
            <p:ph sz="quarter" idx="4"/>
          </p:nvPr>
        </p:nvSpPr>
        <p:spPr>
          <a:xfrm>
            <a:off x="6172200" y="2505075"/>
            <a:ext cx="5183188" cy="3684588"/>
          </a:xfrm>
        </p:spPr>
        <p:txBody>
          <a:bodyPr>
            <a:normAutofit/>
          </a:bodyPr>
          <a:lstStyle>
            <a:lvl1pPr>
              <a:defRPr sz="2800"/>
            </a:lvl1pPr>
            <a:lvl2pPr>
              <a:defRPr sz="2400"/>
            </a:lvl2pPr>
            <a:lvl3pPr>
              <a:defRPr sz="2000"/>
            </a:lvl3pPr>
          </a:lstStyle>
          <a:p>
            <a:pPr lvl="0"/>
            <a:r>
              <a:rPr lang="en-US" dirty="0"/>
              <a:t>Click to edit Master text styles</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68FF0010-55FC-4C87-95D6-5510EE95830F}"/>
              </a:ext>
            </a:extLst>
          </p:cNvPr>
          <p:cNvSpPr>
            <a:spLocks noGrp="1"/>
          </p:cNvSpPr>
          <p:nvPr>
            <p:ph type="dt" sz="half" idx="10"/>
          </p:nvPr>
        </p:nvSpPr>
        <p:spPr/>
        <p:txBody>
          <a:bodyPr/>
          <a:lstStyle/>
          <a:p>
            <a:fld id="{54E34CB1-312C-45F6-BF37-DB105667CC53}" type="datetime1">
              <a:rPr lang="en-US" smtClean="0"/>
              <a:t>11/10/2023</a:t>
            </a:fld>
            <a:endParaRPr lang="en-US" dirty="0"/>
          </a:p>
        </p:txBody>
      </p:sp>
      <p:sp>
        <p:nvSpPr>
          <p:cNvPr id="8" name="Footer Placeholder 7">
            <a:extLst>
              <a:ext uri="{FF2B5EF4-FFF2-40B4-BE49-F238E27FC236}">
                <a16:creationId xmlns:a16="http://schemas.microsoft.com/office/drawing/2014/main" id="{4192AD61-333B-4D4A-84AB-1B3D87D3746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A23C119-EB44-40B6-A634-A2059EBD6FDB}"/>
              </a:ext>
            </a:extLst>
          </p:cNvPr>
          <p:cNvSpPr>
            <a:spLocks noGrp="1"/>
          </p:cNvSpPr>
          <p:nvPr>
            <p:ph type="sldNum" sz="quarter" idx="12"/>
          </p:nvPr>
        </p:nvSpPr>
        <p:spPr/>
        <p:txBody>
          <a:bodyPr/>
          <a:lstStyle/>
          <a:p>
            <a:fld id="{653EC2E9-BBB0-4E49-A88D-C677C9DC5719}" type="slidenum">
              <a:rPr lang="en-US" smtClean="0"/>
              <a:t>‹#›</a:t>
            </a:fld>
            <a:endParaRPr lang="en-US" dirty="0"/>
          </a:p>
        </p:txBody>
      </p:sp>
    </p:spTree>
    <p:extLst>
      <p:ext uri="{BB962C8B-B14F-4D97-AF65-F5344CB8AC3E}">
        <p14:creationId xmlns:p14="http://schemas.microsoft.com/office/powerpoint/2010/main" val="1151062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4163A-D310-4B2A-926E-51148C8E2D63}"/>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D7CBB31E-4A48-472D-8AC3-D65EC81A9E75}"/>
              </a:ext>
            </a:extLst>
          </p:cNvPr>
          <p:cNvSpPr>
            <a:spLocks noGrp="1"/>
          </p:cNvSpPr>
          <p:nvPr>
            <p:ph type="dt" sz="half" idx="10"/>
          </p:nvPr>
        </p:nvSpPr>
        <p:spPr/>
        <p:txBody>
          <a:bodyPr/>
          <a:lstStyle/>
          <a:p>
            <a:fld id="{A7C18CA2-223E-4601-A449-9AE3E0BFC9AA}" type="datetime1">
              <a:rPr lang="en-US" smtClean="0"/>
              <a:t>11/10/2023</a:t>
            </a:fld>
            <a:endParaRPr lang="en-US" dirty="0"/>
          </a:p>
        </p:txBody>
      </p:sp>
      <p:sp>
        <p:nvSpPr>
          <p:cNvPr id="4" name="Footer Placeholder 3">
            <a:extLst>
              <a:ext uri="{FF2B5EF4-FFF2-40B4-BE49-F238E27FC236}">
                <a16:creationId xmlns:a16="http://schemas.microsoft.com/office/drawing/2014/main" id="{D042F24C-BA21-4D98-878F-32AA8DC4669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C4502FD-863A-495F-B206-7D4AED29AD9A}"/>
              </a:ext>
            </a:extLst>
          </p:cNvPr>
          <p:cNvSpPr>
            <a:spLocks noGrp="1"/>
          </p:cNvSpPr>
          <p:nvPr>
            <p:ph type="sldNum" sz="quarter" idx="12"/>
          </p:nvPr>
        </p:nvSpPr>
        <p:spPr/>
        <p:txBody>
          <a:bodyPr/>
          <a:lstStyle/>
          <a:p>
            <a:fld id="{653EC2E9-BBB0-4E49-A88D-C677C9DC5719}" type="slidenum">
              <a:rPr lang="en-US" smtClean="0"/>
              <a:t>‹#›</a:t>
            </a:fld>
            <a:endParaRPr lang="en-US" dirty="0"/>
          </a:p>
        </p:txBody>
      </p:sp>
    </p:spTree>
    <p:extLst>
      <p:ext uri="{BB962C8B-B14F-4D97-AF65-F5344CB8AC3E}">
        <p14:creationId xmlns:p14="http://schemas.microsoft.com/office/powerpoint/2010/main" val="206657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47661F-ED9E-4740-BA42-6AC65DBBB10A}"/>
              </a:ext>
            </a:extLst>
          </p:cNvPr>
          <p:cNvSpPr>
            <a:spLocks noGrp="1"/>
          </p:cNvSpPr>
          <p:nvPr>
            <p:ph type="dt" sz="half" idx="10"/>
          </p:nvPr>
        </p:nvSpPr>
        <p:spPr/>
        <p:txBody>
          <a:bodyPr/>
          <a:lstStyle/>
          <a:p>
            <a:fld id="{3E8EC10F-2C89-494A-B61E-71B78CB64517}" type="datetime1">
              <a:rPr lang="en-US" smtClean="0"/>
              <a:t>11/10/2023</a:t>
            </a:fld>
            <a:endParaRPr lang="en-US" dirty="0"/>
          </a:p>
        </p:txBody>
      </p:sp>
      <p:sp>
        <p:nvSpPr>
          <p:cNvPr id="3" name="Footer Placeholder 2">
            <a:extLst>
              <a:ext uri="{FF2B5EF4-FFF2-40B4-BE49-F238E27FC236}">
                <a16:creationId xmlns:a16="http://schemas.microsoft.com/office/drawing/2014/main" id="{47DA7458-112E-4F01-83FD-EF05BB00CE4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E844616-B978-4766-BA71-A1300F206591}"/>
              </a:ext>
            </a:extLst>
          </p:cNvPr>
          <p:cNvSpPr>
            <a:spLocks noGrp="1"/>
          </p:cNvSpPr>
          <p:nvPr>
            <p:ph type="sldNum" sz="quarter" idx="12"/>
          </p:nvPr>
        </p:nvSpPr>
        <p:spPr/>
        <p:txBody>
          <a:bodyPr/>
          <a:lstStyle/>
          <a:p>
            <a:fld id="{653EC2E9-BBB0-4E49-A88D-C677C9DC5719}" type="slidenum">
              <a:rPr lang="en-US" smtClean="0"/>
              <a:t>‹#›</a:t>
            </a:fld>
            <a:endParaRPr lang="en-US" dirty="0"/>
          </a:p>
        </p:txBody>
      </p:sp>
    </p:spTree>
    <p:extLst>
      <p:ext uri="{BB962C8B-B14F-4D97-AF65-F5344CB8AC3E}">
        <p14:creationId xmlns:p14="http://schemas.microsoft.com/office/powerpoint/2010/main" val="1010196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1502-D7ED-4284-A867-00F038A7BB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EFD22A-0CBB-43C3-897A-A099F3ABD7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3">
            <a:extLst>
              <a:ext uri="{FF2B5EF4-FFF2-40B4-BE49-F238E27FC236}">
                <a16:creationId xmlns:a16="http://schemas.microsoft.com/office/drawing/2014/main" id="{1D887F20-8066-402F-B05C-1086300D98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A9BB28-3F3B-4DF3-98B2-CF3FFFE95CC1}"/>
              </a:ext>
            </a:extLst>
          </p:cNvPr>
          <p:cNvSpPr>
            <a:spLocks noGrp="1"/>
          </p:cNvSpPr>
          <p:nvPr>
            <p:ph type="dt" sz="half" idx="10"/>
          </p:nvPr>
        </p:nvSpPr>
        <p:spPr/>
        <p:txBody>
          <a:bodyPr/>
          <a:lstStyle/>
          <a:p>
            <a:fld id="{97C1BAFA-9F2D-47FF-A42C-7D69EE83E94A}" type="datetime1">
              <a:rPr lang="en-US" smtClean="0"/>
              <a:t>11/10/2023</a:t>
            </a:fld>
            <a:endParaRPr lang="en-US" dirty="0"/>
          </a:p>
        </p:txBody>
      </p:sp>
      <p:sp>
        <p:nvSpPr>
          <p:cNvPr id="6" name="Footer Placeholder 5">
            <a:extLst>
              <a:ext uri="{FF2B5EF4-FFF2-40B4-BE49-F238E27FC236}">
                <a16:creationId xmlns:a16="http://schemas.microsoft.com/office/drawing/2014/main" id="{13955F63-46EE-4DFD-B706-07C72363DC7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AD2434B-B2F1-4095-92EA-6C544CB2F652}"/>
              </a:ext>
            </a:extLst>
          </p:cNvPr>
          <p:cNvSpPr>
            <a:spLocks noGrp="1"/>
          </p:cNvSpPr>
          <p:nvPr>
            <p:ph type="sldNum" sz="quarter" idx="12"/>
          </p:nvPr>
        </p:nvSpPr>
        <p:spPr/>
        <p:txBody>
          <a:bodyPr/>
          <a:lstStyle/>
          <a:p>
            <a:fld id="{653EC2E9-BBB0-4E49-A88D-C677C9DC5719}" type="slidenum">
              <a:rPr lang="en-US" smtClean="0"/>
              <a:t>‹#›</a:t>
            </a:fld>
            <a:endParaRPr lang="en-US" dirty="0"/>
          </a:p>
        </p:txBody>
      </p:sp>
    </p:spTree>
    <p:extLst>
      <p:ext uri="{BB962C8B-B14F-4D97-AF65-F5344CB8AC3E}">
        <p14:creationId xmlns:p14="http://schemas.microsoft.com/office/powerpoint/2010/main" val="1937122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45FF4-B0E2-4C73-BAEE-DA1DE55026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25224E-0245-4593-B84C-490D4E035B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16A33F6-55AF-4315-856C-D36CD7EA5E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A2F9DC-36F0-48B9-B33F-94C1F5C875EE}"/>
              </a:ext>
            </a:extLst>
          </p:cNvPr>
          <p:cNvSpPr>
            <a:spLocks noGrp="1"/>
          </p:cNvSpPr>
          <p:nvPr>
            <p:ph type="dt" sz="half" idx="10"/>
          </p:nvPr>
        </p:nvSpPr>
        <p:spPr/>
        <p:txBody>
          <a:bodyPr/>
          <a:lstStyle/>
          <a:p>
            <a:fld id="{8BB61155-6695-4A58-806B-630CE9B21799}" type="datetime1">
              <a:rPr lang="en-US" smtClean="0"/>
              <a:t>11/10/2023</a:t>
            </a:fld>
            <a:endParaRPr lang="en-US" dirty="0"/>
          </a:p>
        </p:txBody>
      </p:sp>
      <p:sp>
        <p:nvSpPr>
          <p:cNvPr id="6" name="Footer Placeholder 5">
            <a:extLst>
              <a:ext uri="{FF2B5EF4-FFF2-40B4-BE49-F238E27FC236}">
                <a16:creationId xmlns:a16="http://schemas.microsoft.com/office/drawing/2014/main" id="{9FD8DA16-1796-4A68-B237-B6130548650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02F7756-58EA-4D71-A492-E0189B1B846C}"/>
              </a:ext>
            </a:extLst>
          </p:cNvPr>
          <p:cNvSpPr>
            <a:spLocks noGrp="1"/>
          </p:cNvSpPr>
          <p:nvPr>
            <p:ph type="sldNum" sz="quarter" idx="12"/>
          </p:nvPr>
        </p:nvSpPr>
        <p:spPr/>
        <p:txBody>
          <a:bodyPr/>
          <a:lstStyle/>
          <a:p>
            <a:fld id="{653EC2E9-BBB0-4E49-A88D-C677C9DC5719}" type="slidenum">
              <a:rPr lang="en-US" smtClean="0"/>
              <a:t>‹#›</a:t>
            </a:fld>
            <a:endParaRPr lang="en-US" dirty="0"/>
          </a:p>
        </p:txBody>
      </p:sp>
    </p:spTree>
    <p:extLst>
      <p:ext uri="{BB962C8B-B14F-4D97-AF65-F5344CB8AC3E}">
        <p14:creationId xmlns:p14="http://schemas.microsoft.com/office/powerpoint/2010/main" val="3302627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8F4F38-3595-4845-812D-7CACE59DC185}"/>
              </a:ext>
            </a:extLst>
          </p:cNvPr>
          <p:cNvSpPr>
            <a:spLocks noGrp="1"/>
          </p:cNvSpPr>
          <p:nvPr>
            <p:ph type="title"/>
          </p:nvPr>
        </p:nvSpPr>
        <p:spPr>
          <a:xfrm>
            <a:off x="385011" y="410368"/>
            <a:ext cx="11430000" cy="1325563"/>
          </a:xfrm>
          <a:prstGeom prst="rect">
            <a:avLst/>
          </a:prstGeom>
          <a:solidFill>
            <a:schemeClr val="tx1">
              <a:lumMod val="75000"/>
              <a:lumOff val="25000"/>
            </a:schemeClr>
          </a:solidFill>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C1824D4-0C71-44CA-9423-9E7C47DA1E61}"/>
              </a:ext>
            </a:extLst>
          </p:cNvPr>
          <p:cNvSpPr>
            <a:spLocks noGrp="1"/>
          </p:cNvSpPr>
          <p:nvPr>
            <p:ph type="body" idx="1"/>
          </p:nvPr>
        </p:nvSpPr>
        <p:spPr>
          <a:xfrm>
            <a:off x="385011" y="1825625"/>
            <a:ext cx="114300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Date Placeholder 3">
            <a:extLst>
              <a:ext uri="{FF2B5EF4-FFF2-40B4-BE49-F238E27FC236}">
                <a16:creationId xmlns:a16="http://schemas.microsoft.com/office/drawing/2014/main" id="{BE7A589A-EAAA-42F3-AE89-BE2327431A3D}"/>
              </a:ext>
            </a:extLst>
          </p:cNvPr>
          <p:cNvSpPr>
            <a:spLocks noGrp="1"/>
          </p:cNvSpPr>
          <p:nvPr>
            <p:ph type="dt" sz="half" idx="2"/>
          </p:nvPr>
        </p:nvSpPr>
        <p:spPr>
          <a:xfrm>
            <a:off x="385011" y="6356350"/>
            <a:ext cx="3196389"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fld id="{A0EC6EC0-AA54-475C-BA6D-7A048B1E2DFC}" type="datetime1">
              <a:rPr lang="en-US" smtClean="0"/>
              <a:pPr/>
              <a:t>11/10/2023</a:t>
            </a:fld>
            <a:endParaRPr lang="en-US" dirty="0"/>
          </a:p>
        </p:txBody>
      </p:sp>
      <p:sp>
        <p:nvSpPr>
          <p:cNvPr id="5" name="Footer Placeholder 4">
            <a:extLst>
              <a:ext uri="{FF2B5EF4-FFF2-40B4-BE49-F238E27FC236}">
                <a16:creationId xmlns:a16="http://schemas.microsoft.com/office/drawing/2014/main" id="{2AE3426C-A627-4311-A099-445CEB18B9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5F0D142D-4388-4B46-9D2F-D418EE308A58}"/>
              </a:ext>
            </a:extLst>
          </p:cNvPr>
          <p:cNvSpPr>
            <a:spLocks noGrp="1"/>
          </p:cNvSpPr>
          <p:nvPr>
            <p:ph type="sldNum" sz="quarter" idx="4"/>
          </p:nvPr>
        </p:nvSpPr>
        <p:spPr>
          <a:xfrm>
            <a:off x="8610599" y="6356350"/>
            <a:ext cx="3204411" cy="365125"/>
          </a:xfrm>
          <a:prstGeom prst="rect">
            <a:avLst/>
          </a:prstGeom>
        </p:spPr>
        <p:txBody>
          <a:bodyPr vert="horz" lIns="91440" tIns="45720" rIns="91440" bIns="45720" rtlCol="0" anchor="ctr"/>
          <a:lstStyle>
            <a:lvl1pPr algn="r">
              <a:defRPr sz="1200">
                <a:solidFill>
                  <a:schemeClr val="tx1">
                    <a:tint val="75000"/>
                  </a:schemeClr>
                </a:solidFill>
                <a:latin typeface="+mj-lt"/>
              </a:defRPr>
            </a:lvl1pPr>
          </a:lstStyle>
          <a:p>
            <a:fld id="{653EC2E9-BBB0-4E49-A88D-C677C9DC5719}" type="slidenum">
              <a:rPr lang="en-US" smtClean="0"/>
              <a:pPr/>
              <a:t>‹#›</a:t>
            </a:fld>
            <a:endParaRPr lang="en-US" dirty="0"/>
          </a:p>
        </p:txBody>
      </p:sp>
    </p:spTree>
    <p:extLst>
      <p:ext uri="{BB962C8B-B14F-4D97-AF65-F5344CB8AC3E}">
        <p14:creationId xmlns:p14="http://schemas.microsoft.com/office/powerpoint/2010/main" val="894363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Calibri" panose="020F050202020403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Calibri" panose="020F050202020403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cran.r-project.org/web/packages/fixest/vignettes/fixest_walkthrough.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bcallaway11.github.io/did/index.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lsinfo.org/content/cohorts/nlsy97"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63CB-7B90-43B0-9EAE-28092C4239C8}"/>
              </a:ext>
            </a:extLst>
          </p:cNvPr>
          <p:cNvSpPr>
            <a:spLocks noGrp="1"/>
          </p:cNvSpPr>
          <p:nvPr>
            <p:ph type="ctrTitle"/>
          </p:nvPr>
        </p:nvSpPr>
        <p:spPr/>
        <p:txBody>
          <a:bodyPr/>
          <a:lstStyle/>
          <a:p>
            <a:r>
              <a:rPr lang="en-US" dirty="0"/>
              <a:t>Evaluation Methods: Part 2</a:t>
            </a:r>
            <a:br>
              <a:rPr lang="en-US" dirty="0"/>
            </a:br>
            <a:r>
              <a:rPr lang="en-US" dirty="0"/>
              <a:t>Difference in Differences</a:t>
            </a:r>
          </a:p>
        </p:txBody>
      </p:sp>
      <p:sp>
        <p:nvSpPr>
          <p:cNvPr id="3" name="Subtitle 2">
            <a:extLst>
              <a:ext uri="{FF2B5EF4-FFF2-40B4-BE49-F238E27FC236}">
                <a16:creationId xmlns:a16="http://schemas.microsoft.com/office/drawing/2014/main" id="{FB5A0E8D-C3E6-4C3F-ADC1-714348A8FE5D}"/>
              </a:ext>
            </a:extLst>
          </p:cNvPr>
          <p:cNvSpPr>
            <a:spLocks noGrp="1"/>
          </p:cNvSpPr>
          <p:nvPr>
            <p:ph type="subTitle" idx="1"/>
          </p:nvPr>
        </p:nvSpPr>
        <p:spPr/>
        <p:txBody>
          <a:bodyPr>
            <a:normAutofit/>
          </a:bodyPr>
          <a:lstStyle/>
          <a:p>
            <a:r>
              <a:rPr lang="en-US" sz="2800" dirty="0"/>
              <a:t>American Society of Criminology</a:t>
            </a:r>
          </a:p>
          <a:p>
            <a:r>
              <a:rPr lang="en-US" dirty="0"/>
              <a:t>November 14, 2023</a:t>
            </a:r>
            <a:endParaRPr lang="en-US" sz="2800" dirty="0"/>
          </a:p>
        </p:txBody>
      </p:sp>
    </p:spTree>
    <p:extLst>
      <p:ext uri="{BB962C8B-B14F-4D97-AF65-F5344CB8AC3E}">
        <p14:creationId xmlns:p14="http://schemas.microsoft.com/office/powerpoint/2010/main" val="3010007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2BD6-5B41-46D9-B58D-15A3CF6402A3}"/>
              </a:ext>
            </a:extLst>
          </p:cNvPr>
          <p:cNvSpPr>
            <a:spLocks noGrp="1"/>
          </p:cNvSpPr>
          <p:nvPr>
            <p:ph type="title"/>
          </p:nvPr>
        </p:nvSpPr>
        <p:spPr/>
        <p:txBody>
          <a:bodyPr/>
          <a:lstStyle/>
          <a:p>
            <a:r>
              <a:rPr lang="en-US" dirty="0"/>
              <a:t>Conviction Data: Pivot from Wide to Long</a:t>
            </a:r>
          </a:p>
        </p:txBody>
      </p:sp>
      <p:sp>
        <p:nvSpPr>
          <p:cNvPr id="3" name="Content Placeholder 2">
            <a:extLst>
              <a:ext uri="{FF2B5EF4-FFF2-40B4-BE49-F238E27FC236}">
                <a16:creationId xmlns:a16="http://schemas.microsoft.com/office/drawing/2014/main" id="{4A6EB0F6-2ECF-44A0-97EF-7752A63A21C1}"/>
              </a:ext>
            </a:extLst>
          </p:cNvPr>
          <p:cNvSpPr>
            <a:spLocks noGrp="1"/>
          </p:cNvSpPr>
          <p:nvPr>
            <p:ph idx="1"/>
          </p:nvPr>
        </p:nvSpPr>
        <p:spPr/>
        <p:txBody>
          <a:bodyPr>
            <a:normAutofit/>
          </a:bodyPr>
          <a:lstStyle/>
          <a:p>
            <a:pPr marL="0" indent="0">
              <a:lnSpc>
                <a:spcPct val="100000"/>
              </a:lnSpc>
              <a:spcBef>
                <a:spcPts val="600"/>
              </a:spcBef>
              <a:buNone/>
            </a:pPr>
            <a:r>
              <a:rPr lang="en-US" sz="1600" dirty="0" err="1">
                <a:latin typeface="Courier New" panose="02070309020205020404" pitchFamily="49" charset="0"/>
                <a:cs typeface="Courier New" panose="02070309020205020404" pitchFamily="49" charset="0"/>
              </a:rPr>
              <a:t>nlsy.long</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nlsy</a:t>
            </a:r>
            <a:r>
              <a:rPr lang="en-US" sz="1600" dirty="0">
                <a:latin typeface="Courier New" panose="02070309020205020404" pitchFamily="49" charset="0"/>
                <a:cs typeface="Courier New" panose="02070309020205020404" pitchFamily="49" charset="0"/>
              </a:rPr>
              <a:t> %&gt;% </a:t>
            </a:r>
            <a:r>
              <a:rPr lang="en-US" sz="1600" dirty="0" err="1">
                <a:latin typeface="Courier New" panose="02070309020205020404" pitchFamily="49" charset="0"/>
                <a:cs typeface="Courier New" panose="02070309020205020404" pitchFamily="49" charset="0"/>
              </a:rPr>
              <a:t>pivot_longer</a:t>
            </a:r>
            <a:r>
              <a:rPr lang="en-US" sz="1600" dirty="0">
                <a:latin typeface="Courier New" panose="02070309020205020404" pitchFamily="49" charset="0"/>
                <a:cs typeface="Courier New" panose="02070309020205020404" pitchFamily="49" charset="0"/>
              </a:rPr>
              <a:t>(cols = age_1:convic_15, </a:t>
            </a:r>
            <a:r>
              <a:rPr lang="en-US" sz="1600" dirty="0" err="1">
                <a:latin typeface="Courier New" panose="02070309020205020404" pitchFamily="49" charset="0"/>
                <a:cs typeface="Courier New" panose="02070309020205020404" pitchFamily="49" charset="0"/>
              </a:rPr>
              <a:t>names_to</a:t>
            </a:r>
            <a:r>
              <a:rPr lang="en-US" sz="1600" dirty="0">
                <a:latin typeface="Courier New" panose="02070309020205020404" pitchFamily="49" charset="0"/>
                <a:cs typeface="Courier New" panose="02070309020205020404" pitchFamily="49" charset="0"/>
              </a:rPr>
              <a:t> = c(".value", "t"), </a:t>
            </a:r>
            <a:r>
              <a:rPr lang="en-US" sz="1600" dirty="0" err="1">
                <a:latin typeface="Courier New" panose="02070309020205020404" pitchFamily="49" charset="0"/>
                <a:cs typeface="Courier New" panose="02070309020205020404" pitchFamily="49" charset="0"/>
              </a:rPr>
              <a:t>names_sep</a:t>
            </a:r>
            <a:r>
              <a:rPr lang="en-US" sz="1600" dirty="0">
                <a:latin typeface="Courier New" panose="02070309020205020404" pitchFamily="49" charset="0"/>
                <a:cs typeface="Courier New" panose="02070309020205020404" pitchFamily="49" charset="0"/>
              </a:rPr>
              <a:t> = "_")</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dim(</a:t>
            </a:r>
            <a:r>
              <a:rPr lang="en-US" sz="1600" dirty="0" err="1">
                <a:latin typeface="Courier New" panose="02070309020205020404" pitchFamily="49" charset="0"/>
                <a:cs typeface="Courier New" panose="02070309020205020404" pitchFamily="49" charset="0"/>
              </a:rPr>
              <a:t>nlsy.long</a:t>
            </a:r>
            <a:r>
              <a:rPr lang="en-US" sz="1600" dirty="0">
                <a:latin typeface="Courier New" panose="02070309020205020404" pitchFamily="49" charset="0"/>
                <a:cs typeface="Courier New" panose="02070309020205020404" pitchFamily="49" charset="0"/>
              </a:rPr>
              <a:t>)</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[1] 131655     14</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names(</a:t>
            </a:r>
            <a:r>
              <a:rPr lang="en-US" sz="1600" dirty="0" err="1">
                <a:latin typeface="Courier New" panose="02070309020205020404" pitchFamily="49" charset="0"/>
                <a:cs typeface="Courier New" panose="02070309020205020404" pitchFamily="49" charset="0"/>
              </a:rPr>
              <a:t>nlsy.long</a:t>
            </a:r>
            <a:r>
              <a:rPr lang="en-US" sz="1600" dirty="0">
                <a:latin typeface="Courier New" panose="02070309020205020404" pitchFamily="49" charset="0"/>
                <a:cs typeface="Courier New" panose="02070309020205020404" pitchFamily="49" charset="0"/>
              </a:rPr>
              <a:t>)</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[1] "id"          "male"        "</a:t>
            </a:r>
            <a:r>
              <a:rPr lang="en-US" sz="1600" dirty="0" err="1">
                <a:latin typeface="Courier New" panose="02070309020205020404" pitchFamily="49" charset="0"/>
                <a:cs typeface="Courier New" panose="02070309020205020404" pitchFamily="49" charset="0"/>
              </a:rPr>
              <a:t>minrty</a:t>
            </a:r>
            <a:r>
              <a:rPr lang="en-US" sz="1600" dirty="0">
                <a:latin typeface="Courier New" panose="02070309020205020404" pitchFamily="49" charset="0"/>
                <a:cs typeface="Courier New" panose="02070309020205020404" pitchFamily="49" charset="0"/>
              </a:rPr>
              <a:t>"      "cohort"      "age1arrest"  "age1convic" </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[7] "wave1arrest" "wave1convic" "treated"     "t"           "age"         "work"       </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[13] "arrest"      "</a:t>
            </a:r>
            <a:r>
              <a:rPr lang="en-US" sz="1600" dirty="0" err="1">
                <a:latin typeface="Courier New" panose="02070309020205020404" pitchFamily="49" charset="0"/>
                <a:cs typeface="Courier New" panose="02070309020205020404" pitchFamily="49" charset="0"/>
              </a:rPr>
              <a:t>convic</a:t>
            </a:r>
            <a:r>
              <a:rPr lang="en-US" sz="1600" dirty="0">
                <a:latin typeface="Courier New" panose="02070309020205020404" pitchFamily="49" charset="0"/>
                <a:cs typeface="Courier New" panose="02070309020205020404" pitchFamily="49" charset="0"/>
              </a:rPr>
              <a:t>" </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E343BB2-CD45-4271-BE14-6232FDC1373E}"/>
              </a:ext>
            </a:extLst>
          </p:cNvPr>
          <p:cNvSpPr>
            <a:spLocks noGrp="1"/>
          </p:cNvSpPr>
          <p:nvPr>
            <p:ph type="sldNum" sz="quarter" idx="12"/>
          </p:nvPr>
        </p:nvSpPr>
        <p:spPr/>
        <p:txBody>
          <a:bodyPr/>
          <a:lstStyle/>
          <a:p>
            <a:fld id="{653EC2E9-BBB0-4E49-A88D-C677C9DC5719}" type="slidenum">
              <a:rPr lang="en-US" smtClean="0"/>
              <a:t>10</a:t>
            </a:fld>
            <a:endParaRPr lang="en-US"/>
          </a:p>
        </p:txBody>
      </p:sp>
      <p:sp>
        <p:nvSpPr>
          <p:cNvPr id="5" name="TextBox 4">
            <a:extLst>
              <a:ext uri="{FF2B5EF4-FFF2-40B4-BE49-F238E27FC236}">
                <a16:creationId xmlns:a16="http://schemas.microsoft.com/office/drawing/2014/main" id="{A3BF7491-65C3-4BBB-B23D-DF0007B61B6A}"/>
              </a:ext>
            </a:extLst>
          </p:cNvPr>
          <p:cNvSpPr txBox="1"/>
          <p:nvPr/>
        </p:nvSpPr>
        <p:spPr>
          <a:xfrm>
            <a:off x="3665913" y="2291211"/>
            <a:ext cx="8376896" cy="1200329"/>
          </a:xfrm>
          <a:prstGeom prst="rect">
            <a:avLst/>
          </a:prstGeom>
          <a:noFill/>
          <a:ln>
            <a:solidFill>
              <a:schemeClr val="tx1">
                <a:lumMod val="50000"/>
                <a:lumOff val="50000"/>
              </a:schemeClr>
            </a:solidFill>
          </a:ln>
        </p:spPr>
        <p:txBody>
          <a:bodyPr wrap="square" rtlCol="0">
            <a:spAutoFit/>
          </a:bodyPr>
          <a:lstStyle/>
          <a:p>
            <a:r>
              <a:rPr lang="en-US" dirty="0">
                <a:latin typeface="+mj-lt"/>
              </a:rPr>
              <a:t>The data frame is currently wide and we need to make it long. The</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pivot_longer</a:t>
            </a:r>
            <a:r>
              <a:rPr lang="en-US" b="1" dirty="0">
                <a:latin typeface="Courier New" panose="02070309020205020404" pitchFamily="49" charset="0"/>
                <a:cs typeface="Courier New" panose="02070309020205020404" pitchFamily="49" charset="0"/>
              </a:rPr>
              <a:t>() </a:t>
            </a:r>
            <a:r>
              <a:rPr lang="en-US" dirty="0">
                <a:latin typeface="+mj-lt"/>
              </a:rPr>
              <a:t>options we must specify are</a:t>
            </a:r>
            <a:r>
              <a:rPr lang="en-US" dirty="0">
                <a:latin typeface="Courier New" panose="02070309020205020404" pitchFamily="49" charset="0"/>
                <a:cs typeface="Courier New" panose="02070309020205020404" pitchFamily="49" charset="0"/>
              </a:rPr>
              <a:t> cols </a:t>
            </a:r>
            <a:r>
              <a:rPr lang="en-US" sz="1800" dirty="0">
                <a:latin typeface="+mj-lt"/>
              </a:rPr>
              <a:t>(variable </a:t>
            </a:r>
            <a:r>
              <a:rPr lang="en-US" dirty="0">
                <a:latin typeface="+mj-lt"/>
              </a:rPr>
              <a:t>n</a:t>
            </a:r>
            <a:r>
              <a:rPr lang="en-US" sz="1800" dirty="0">
                <a:latin typeface="+mj-lt"/>
              </a:rPr>
              <a:t>ames to reshape)</a:t>
            </a:r>
            <a:r>
              <a:rPr lang="en-US" dirty="0">
                <a:latin typeface="+mj-lt"/>
              </a:rPr>
              <a: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names_to</a:t>
            </a:r>
            <a:r>
              <a:rPr lang="en-US" dirty="0">
                <a:latin typeface="Courier New" panose="02070309020205020404" pitchFamily="49" charset="0"/>
                <a:cs typeface="Courier New" panose="02070309020205020404" pitchFamily="49" charset="0"/>
              </a:rPr>
              <a:t> </a:t>
            </a:r>
            <a:r>
              <a:rPr lang="en-US" sz="1800" dirty="0">
                <a:latin typeface="+mj-lt"/>
              </a:rPr>
              <a:t>(how to split variable names to generate the pivoted variables and the new column variable)</a:t>
            </a:r>
            <a:r>
              <a:rPr lang="en-US" dirty="0">
                <a:latin typeface="+mj-lt"/>
              </a:rPr>
              <a:t>, and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names_sep</a:t>
            </a:r>
            <a:r>
              <a:rPr lang="en-US" dirty="0">
                <a:latin typeface="Courier New" panose="02070309020205020404" pitchFamily="49" charset="0"/>
                <a:cs typeface="Courier New" panose="02070309020205020404" pitchFamily="49" charset="0"/>
              </a:rPr>
              <a:t> </a:t>
            </a:r>
            <a:r>
              <a:rPr lang="en-US" sz="1800" dirty="0">
                <a:latin typeface="+mj-lt"/>
              </a:rPr>
              <a:t>(expression </a:t>
            </a:r>
            <a:r>
              <a:rPr lang="en-US" dirty="0">
                <a:latin typeface="+mj-lt"/>
              </a:rPr>
              <a:t>that splits the </a:t>
            </a:r>
            <a:r>
              <a:rPr lang="en-US" sz="1800" dirty="0">
                <a:latin typeface="+mj-lt"/>
              </a:rPr>
              <a:t>variable stub and suffix).</a:t>
            </a:r>
            <a:endParaRPr lang="en-US" dirty="0">
              <a:latin typeface="+mj-lt"/>
            </a:endParaRPr>
          </a:p>
        </p:txBody>
      </p:sp>
    </p:spTree>
    <p:extLst>
      <p:ext uri="{BB962C8B-B14F-4D97-AF65-F5344CB8AC3E}">
        <p14:creationId xmlns:p14="http://schemas.microsoft.com/office/powerpoint/2010/main" val="3101559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2BD6-5B41-46D9-B58D-15A3CF6402A3}"/>
              </a:ext>
            </a:extLst>
          </p:cNvPr>
          <p:cNvSpPr>
            <a:spLocks noGrp="1"/>
          </p:cNvSpPr>
          <p:nvPr>
            <p:ph type="title"/>
          </p:nvPr>
        </p:nvSpPr>
        <p:spPr/>
        <p:txBody>
          <a:bodyPr/>
          <a:lstStyle/>
          <a:p>
            <a:r>
              <a:rPr lang="en-US" dirty="0"/>
              <a:t>Conviction Data: Employment by Interview Round</a:t>
            </a:r>
          </a:p>
        </p:txBody>
      </p:sp>
      <p:sp>
        <p:nvSpPr>
          <p:cNvPr id="3" name="Content Placeholder 2">
            <a:extLst>
              <a:ext uri="{FF2B5EF4-FFF2-40B4-BE49-F238E27FC236}">
                <a16:creationId xmlns:a16="http://schemas.microsoft.com/office/drawing/2014/main" id="{4A6EB0F6-2ECF-44A0-97EF-7752A63A21C1}"/>
              </a:ext>
            </a:extLst>
          </p:cNvPr>
          <p:cNvSpPr>
            <a:spLocks noGrp="1"/>
          </p:cNvSpPr>
          <p:nvPr>
            <p:ph idx="1"/>
          </p:nvPr>
        </p:nvSpPr>
        <p:spPr/>
        <p:txBody>
          <a:bodyPr>
            <a:normAutofit/>
          </a:bodyPr>
          <a:lstStyle/>
          <a:p>
            <a:pPr marL="0" indent="0">
              <a:lnSpc>
                <a:spcPct val="100000"/>
              </a:lnSpc>
              <a:spcBef>
                <a:spcPts val="600"/>
              </a:spcBef>
              <a:buNone/>
            </a:pPr>
            <a:r>
              <a:rPr lang="en-US" sz="1600" dirty="0" err="1">
                <a:latin typeface="Courier New" panose="02070309020205020404" pitchFamily="49" charset="0"/>
                <a:cs typeface="Courier New" panose="02070309020205020404" pitchFamily="49" charset="0"/>
              </a:rPr>
              <a:t>nlsy.long</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nlsy.long</a:t>
            </a:r>
            <a:r>
              <a:rPr lang="en-US" sz="1600" dirty="0">
                <a:latin typeface="Courier New" panose="02070309020205020404" pitchFamily="49" charset="0"/>
                <a:cs typeface="Courier New" panose="02070309020205020404" pitchFamily="49" charset="0"/>
              </a:rPr>
              <a:t> %&gt;% mutate(t = </a:t>
            </a:r>
            <a:r>
              <a:rPr lang="en-US" sz="1600" dirty="0" err="1">
                <a:latin typeface="Courier New" panose="02070309020205020404" pitchFamily="49" charset="0"/>
                <a:cs typeface="Courier New" panose="02070309020205020404" pitchFamily="49" charset="0"/>
              </a:rPr>
              <a:t>as.numeric</a:t>
            </a:r>
            <a:r>
              <a:rPr lang="en-US" sz="1600" dirty="0">
                <a:latin typeface="Courier New" panose="02070309020205020404" pitchFamily="49" charset="0"/>
                <a:cs typeface="Courier New" panose="02070309020205020404" pitchFamily="49" charset="0"/>
              </a:rPr>
              <a:t>(t),</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time1treated = </a:t>
            </a:r>
            <a:r>
              <a:rPr lang="en-US" sz="1600" dirty="0" err="1">
                <a:latin typeface="Courier New" panose="02070309020205020404" pitchFamily="49" charset="0"/>
                <a:cs typeface="Courier New" panose="02070309020205020404" pitchFamily="49" charset="0"/>
              </a:rPr>
              <a:t>replace_na</a:t>
            </a:r>
            <a:r>
              <a:rPr lang="en-US" sz="1600" dirty="0">
                <a:latin typeface="Courier New" panose="02070309020205020404" pitchFamily="49" charset="0"/>
                <a:cs typeface="Courier New" panose="02070309020205020404" pitchFamily="49" charset="0"/>
              </a:rPr>
              <a:t>(t - wave1convic, 0),</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group = </a:t>
            </a:r>
            <a:r>
              <a:rPr lang="en-US" sz="1600" dirty="0" err="1">
                <a:latin typeface="Courier New" panose="02070309020205020404" pitchFamily="49" charset="0"/>
                <a:cs typeface="Courier New" panose="02070309020205020404" pitchFamily="49" charset="0"/>
              </a:rPr>
              <a:t>case_when</a:t>
            </a:r>
            <a:r>
              <a:rPr lang="en-US" sz="1600" dirty="0">
                <a:latin typeface="Courier New" panose="02070309020205020404" pitchFamily="49" charset="0"/>
                <a:cs typeface="Courier New" panose="02070309020205020404" pitchFamily="49" charset="0"/>
              </a:rPr>
              <a:t>(treated == 0 ~ 0, </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treated == 1 &amp; time1treated &lt; 0 ~ 1, </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treated == 1 &amp; time1treated &gt;= 0 ~ 2))</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err="1">
                <a:latin typeface="Courier New" panose="02070309020205020404" pitchFamily="49" charset="0"/>
                <a:cs typeface="Courier New" panose="02070309020205020404" pitchFamily="49" charset="0"/>
              </a:rPr>
              <a:t>ggplot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nlsy.long</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aes</a:t>
            </a:r>
            <a:r>
              <a:rPr lang="en-US" sz="1600" dirty="0">
                <a:latin typeface="Courier New" panose="02070309020205020404" pitchFamily="49" charset="0"/>
                <a:cs typeface="Courier New" panose="02070309020205020404" pitchFamily="49" charset="0"/>
              </a:rPr>
              <a:t>(x = t, y = work, color = </a:t>
            </a:r>
            <a:r>
              <a:rPr lang="en-US" sz="1600" dirty="0" err="1">
                <a:latin typeface="Courier New" panose="02070309020205020404" pitchFamily="49" charset="0"/>
                <a:cs typeface="Courier New" panose="02070309020205020404" pitchFamily="49" charset="0"/>
              </a:rPr>
              <a:t>as.factor</a:t>
            </a:r>
            <a:r>
              <a:rPr lang="en-US" sz="1600" dirty="0">
                <a:latin typeface="Courier New" panose="02070309020205020404" pitchFamily="49" charset="0"/>
                <a:cs typeface="Courier New" panose="02070309020205020404" pitchFamily="49" charset="0"/>
              </a:rPr>
              <a:t>(group))) + </a:t>
            </a:r>
            <a:r>
              <a:rPr lang="en-US" sz="1600" dirty="0" err="1">
                <a:solidFill>
                  <a:srgbClr val="FF0000"/>
                </a:solidFill>
                <a:latin typeface="Courier New" panose="02070309020205020404" pitchFamily="49" charset="0"/>
                <a:cs typeface="Courier New" panose="02070309020205020404" pitchFamily="49" charset="0"/>
              </a:rPr>
              <a:t>geom_smooth</a:t>
            </a:r>
            <a:r>
              <a:rPr lang="en-US" sz="1600" dirty="0">
                <a:solidFill>
                  <a:srgbClr val="FF0000"/>
                </a:solidFill>
                <a:latin typeface="Courier New" panose="02070309020205020404" pitchFamily="49" charset="0"/>
                <a:cs typeface="Courier New" panose="02070309020205020404" pitchFamily="49" charset="0"/>
              </a:rPr>
              <a:t>(se = FALSE) </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scale_color_discrete</a:t>
            </a:r>
            <a:r>
              <a:rPr lang="en-US" sz="1600" dirty="0">
                <a:latin typeface="Courier New" panose="02070309020205020404" pitchFamily="49" charset="0"/>
                <a:cs typeface="Courier New" panose="02070309020205020404" pitchFamily="49" charset="0"/>
              </a:rPr>
              <a:t>(name = "Treatment Group", labels = c("Never Convicted", "Ever Convicted, Pretest", "Ever Convicted, Posttest")) + </a:t>
            </a:r>
            <a:r>
              <a:rPr lang="en-US" sz="1600" dirty="0" err="1">
                <a:latin typeface="Courier New" panose="02070309020205020404" pitchFamily="49" charset="0"/>
                <a:cs typeface="Courier New" panose="02070309020205020404" pitchFamily="49" charset="0"/>
              </a:rPr>
              <a:t>theme_gray</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base_size</a:t>
            </a:r>
            <a:r>
              <a:rPr lang="en-US" sz="1600" dirty="0">
                <a:latin typeface="Courier New" panose="02070309020205020404" pitchFamily="49" charset="0"/>
                <a:cs typeface="Courier New" panose="02070309020205020404" pitchFamily="49" charset="0"/>
              </a:rPr>
              <a:t> = 15) + theme(</a:t>
            </a:r>
            <a:r>
              <a:rPr lang="en-US" sz="1600" dirty="0" err="1">
                <a:latin typeface="Courier New" panose="02070309020205020404" pitchFamily="49" charset="0"/>
                <a:cs typeface="Courier New" panose="02070309020205020404" pitchFamily="49" charset="0"/>
              </a:rPr>
              <a:t>legend.position</a:t>
            </a:r>
            <a:r>
              <a:rPr lang="en-US" sz="1600" dirty="0">
                <a:latin typeface="Courier New" panose="02070309020205020404" pitchFamily="49" charset="0"/>
                <a:cs typeface="Courier New" panose="02070309020205020404" pitchFamily="49" charset="0"/>
              </a:rPr>
              <a:t> = c(0.85, 0.15)) + labs(x = "Interview Round", y = "Proportion Employed", title = "Distribution of Employment, by Time and Conviction Status")</a:t>
            </a:r>
          </a:p>
        </p:txBody>
      </p:sp>
      <p:sp>
        <p:nvSpPr>
          <p:cNvPr id="4" name="Slide Number Placeholder 3">
            <a:extLst>
              <a:ext uri="{FF2B5EF4-FFF2-40B4-BE49-F238E27FC236}">
                <a16:creationId xmlns:a16="http://schemas.microsoft.com/office/drawing/2014/main" id="{6E343BB2-CD45-4271-BE14-6232FDC1373E}"/>
              </a:ext>
            </a:extLst>
          </p:cNvPr>
          <p:cNvSpPr>
            <a:spLocks noGrp="1"/>
          </p:cNvSpPr>
          <p:nvPr>
            <p:ph type="sldNum" sz="quarter" idx="12"/>
          </p:nvPr>
        </p:nvSpPr>
        <p:spPr/>
        <p:txBody>
          <a:bodyPr/>
          <a:lstStyle/>
          <a:p>
            <a:fld id="{653EC2E9-BBB0-4E49-A88D-C677C9DC5719}" type="slidenum">
              <a:rPr lang="en-US" smtClean="0"/>
              <a:t>11</a:t>
            </a:fld>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ADBC5DB-69EF-0C2C-E010-3B9BE95D6AE7}"/>
                  </a:ext>
                </a:extLst>
              </p:cNvPr>
              <p:cNvSpPr txBox="1"/>
              <p:nvPr/>
            </p:nvSpPr>
            <p:spPr>
              <a:xfrm>
                <a:off x="3990109" y="5242230"/>
                <a:ext cx="8052699" cy="923330"/>
              </a:xfrm>
              <a:prstGeom prst="rect">
                <a:avLst/>
              </a:prstGeom>
              <a:noFill/>
              <a:ln>
                <a:solidFill>
                  <a:schemeClr val="tx1">
                    <a:lumMod val="50000"/>
                    <a:lumOff val="50000"/>
                  </a:schemeClr>
                </a:solidFill>
              </a:ln>
            </p:spPr>
            <p:txBody>
              <a:bodyPr wrap="square" rtlCol="0">
                <a:spAutoFit/>
              </a:bodyPr>
              <a:lstStyle/>
              <a:p>
                <a:r>
                  <a:rPr lang="en-US" dirty="0">
                    <a:latin typeface="+mj-lt"/>
                  </a:rPr>
                  <a:t>This program plots employment trajectories by interview round for three different groups: (1) subjects who are never convicted, (2) subjects who will be convicted but have not yet been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&lt;0</m:t>
                    </m:r>
                  </m:oMath>
                </a14:m>
                <a:r>
                  <a:rPr lang="en-US" dirty="0">
                    <a:latin typeface="+mj-lt"/>
                  </a:rPr>
                  <a:t>), and (3) subjects who have already been convicted (</a:t>
                </a:r>
                <a14:m>
                  <m:oMath xmlns:m="http://schemas.openxmlformats.org/officeDocument/2006/math">
                    <m:r>
                      <a:rPr lang="en-US" i="1" dirty="0">
                        <a:latin typeface="Cambria Math" panose="02040503050406030204" pitchFamily="18" charset="0"/>
                      </a:rPr>
                      <m:t>𝑡</m:t>
                    </m:r>
                    <m:r>
                      <a:rPr lang="en-US" i="1" dirty="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0</m:t>
                    </m:r>
                  </m:oMath>
                </a14:m>
                <a:r>
                  <a:rPr lang="en-US" dirty="0">
                    <a:latin typeface="+mj-lt"/>
                  </a:rPr>
                  <a:t>). </a:t>
                </a:r>
              </a:p>
            </p:txBody>
          </p:sp>
        </mc:Choice>
        <mc:Fallback>
          <p:sp>
            <p:nvSpPr>
              <p:cNvPr id="5" name="TextBox 4">
                <a:extLst>
                  <a:ext uri="{FF2B5EF4-FFF2-40B4-BE49-F238E27FC236}">
                    <a16:creationId xmlns:a16="http://schemas.microsoft.com/office/drawing/2014/main" id="{CADBC5DB-69EF-0C2C-E010-3B9BE95D6AE7}"/>
                  </a:ext>
                </a:extLst>
              </p:cNvPr>
              <p:cNvSpPr txBox="1">
                <a:spLocks noRot="1" noChangeAspect="1" noMove="1" noResize="1" noEditPoints="1" noAdjustHandles="1" noChangeArrowheads="1" noChangeShapeType="1" noTextEdit="1"/>
              </p:cNvSpPr>
              <p:nvPr/>
            </p:nvSpPr>
            <p:spPr>
              <a:xfrm>
                <a:off x="3990109" y="5242230"/>
                <a:ext cx="8052699" cy="923330"/>
              </a:xfrm>
              <a:prstGeom prst="rect">
                <a:avLst/>
              </a:prstGeom>
              <a:blipFill>
                <a:blip r:embed="rId2"/>
                <a:stretch>
                  <a:fillRect l="-605" t="-3268" r="-454" b="-9150"/>
                </a:stretch>
              </a:blipFill>
              <a:ln>
                <a:solidFill>
                  <a:schemeClr val="tx1">
                    <a:lumMod val="50000"/>
                    <a:lumOff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4210367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EF20F0-6BB3-3476-6547-C01A77C55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1"/>
            <a:ext cx="12192000" cy="6846277"/>
          </a:xfrm>
          <a:prstGeom prst="rect">
            <a:avLst/>
          </a:prstGeom>
        </p:spPr>
      </p:pic>
      <p:sp>
        <p:nvSpPr>
          <p:cNvPr id="2" name="TextBox 1">
            <a:extLst>
              <a:ext uri="{FF2B5EF4-FFF2-40B4-BE49-F238E27FC236}">
                <a16:creationId xmlns:a16="http://schemas.microsoft.com/office/drawing/2014/main" id="{ED38E84A-7AEF-637E-BDF5-C2AD33963986}"/>
              </a:ext>
            </a:extLst>
          </p:cNvPr>
          <p:cNvSpPr txBox="1"/>
          <p:nvPr/>
        </p:nvSpPr>
        <p:spPr>
          <a:xfrm>
            <a:off x="4330932" y="2272387"/>
            <a:ext cx="6999316" cy="2585323"/>
          </a:xfrm>
          <a:prstGeom prst="rect">
            <a:avLst/>
          </a:prstGeom>
          <a:noFill/>
        </p:spPr>
        <p:txBody>
          <a:bodyPr wrap="square" rtlCol="0">
            <a:spAutoFit/>
          </a:bodyPr>
          <a:lstStyle/>
          <a:p>
            <a:r>
              <a:rPr lang="en-US" dirty="0">
                <a:latin typeface="+mj-lt"/>
              </a:rPr>
              <a:t>The pretest trends in employment look very similar, which we can see by comparing never-convicted individuals with ever-convicted individuals at pretest (i.e., prior to their first conviction). If anything, ever-convicted are actually a bit precocious in their work involvement at early rounds.</a:t>
            </a:r>
          </a:p>
          <a:p>
            <a:endParaRPr lang="en-US" dirty="0">
              <a:latin typeface="+mj-lt"/>
            </a:endParaRPr>
          </a:p>
          <a:p>
            <a:r>
              <a:rPr lang="en-US" dirty="0">
                <a:latin typeface="+mj-lt"/>
              </a:rPr>
              <a:t>The fact employment tends to be lower post-conviction—relative to both never-convicted individuals and ever-convicted individuals at pretest, at least after about the 4th round—provides visual indication of a possible treatment effect of conviction. </a:t>
            </a:r>
          </a:p>
        </p:txBody>
      </p:sp>
    </p:spTree>
    <p:extLst>
      <p:ext uri="{BB962C8B-B14F-4D97-AF65-F5344CB8AC3E}">
        <p14:creationId xmlns:p14="http://schemas.microsoft.com/office/powerpoint/2010/main" val="3051271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E3041-0840-30ED-FA59-DCA5FC41FADC}"/>
              </a:ext>
            </a:extLst>
          </p:cNvPr>
          <p:cNvSpPr>
            <a:spLocks noGrp="1"/>
          </p:cNvSpPr>
          <p:nvPr>
            <p:ph type="title"/>
          </p:nvPr>
        </p:nvSpPr>
        <p:spPr/>
        <p:txBody>
          <a:bodyPr/>
          <a:lstStyle/>
          <a:p>
            <a:r>
              <a:rPr lang="en-US" dirty="0"/>
              <a:t>Regression Estimation of Difference in Differences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202B0D9-972B-84AE-195C-F644726D9ABC}"/>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l-GR" i="1">
                              <a:latin typeface="Cambria Math" panose="02040503050406030204" pitchFamily="18" charset="0"/>
                              <a:ea typeface="Cambria Math"/>
                            </a:rPr>
                          </m:ctrlPr>
                        </m:sSubPr>
                        <m:e>
                          <m:r>
                            <a:rPr lang="en-US" i="1">
                              <a:latin typeface="Cambria Math"/>
                              <a:ea typeface="Cambria Math"/>
                            </a:rPr>
                            <m:t>𝑌</m:t>
                          </m:r>
                        </m:e>
                        <m:sub>
                          <m:r>
                            <a:rPr lang="en-US" i="1">
                              <a:latin typeface="Cambria Math"/>
                              <a:ea typeface="Cambria Math"/>
                            </a:rPr>
                            <m:t>𝑖𝑡</m:t>
                          </m:r>
                        </m:sub>
                      </m:sSub>
                      <m:r>
                        <a:rPr lang="en-US" i="1">
                          <a:latin typeface="Cambria Math"/>
                          <a:ea typeface="Cambria Math"/>
                        </a:rPr>
                        <m:t>=</m:t>
                      </m:r>
                      <m:r>
                        <a:rPr lang="en-US" i="1">
                          <a:latin typeface="Cambria Math"/>
                          <a:ea typeface="Cambria Math"/>
                        </a:rPr>
                        <m:t>𝛼</m:t>
                      </m:r>
                      <m:r>
                        <a:rPr lang="en-US" i="1">
                          <a:latin typeface="Cambria Math"/>
                          <a:ea typeface="Cambria Math"/>
                        </a:rPr>
                        <m:t>+</m:t>
                      </m:r>
                      <m:r>
                        <a:rPr lang="en-US" i="1" smtClean="0">
                          <a:latin typeface="Cambria Math" panose="02040503050406030204" pitchFamily="18" charset="0"/>
                          <a:ea typeface="Cambria Math" panose="02040503050406030204" pitchFamily="18" charset="0"/>
                        </a:rPr>
                        <m:t>𝛽</m:t>
                      </m:r>
                      <m:sSub>
                        <m:sSubPr>
                          <m:ctrlPr>
                            <a:rPr lang="en-US" i="1">
                              <a:latin typeface="Cambria Math" panose="02040503050406030204" pitchFamily="18" charset="0"/>
                              <a:ea typeface="Cambria Math"/>
                            </a:rPr>
                          </m:ctrlPr>
                        </m:sSubPr>
                        <m:e>
                          <m:r>
                            <a:rPr lang="en-US" i="1">
                              <a:latin typeface="Cambria Math"/>
                              <a:ea typeface="Cambria Math"/>
                            </a:rPr>
                            <m:t>𝐷</m:t>
                          </m:r>
                        </m:e>
                        <m:sub>
                          <m:r>
                            <a:rPr lang="en-US" i="1">
                              <a:latin typeface="Cambria Math"/>
                              <a:ea typeface="Cambria Math"/>
                            </a:rPr>
                            <m:t>𝑖𝑡</m:t>
                          </m:r>
                        </m:sub>
                      </m:sSub>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panose="02040503050406030204" pitchFamily="18" charset="0"/>
                              <a:ea typeface="Cambria Math" panose="02040503050406030204" pitchFamily="18" charset="0"/>
                            </a:rPr>
                            <m:t>𝜇</m:t>
                          </m:r>
                        </m:e>
                        <m:sub>
                          <m:r>
                            <a:rPr lang="en-US" i="1">
                              <a:latin typeface="Cambria Math"/>
                              <a:ea typeface="Cambria Math"/>
                            </a:rPr>
                            <m:t>𝑖</m:t>
                          </m:r>
                        </m:sub>
                      </m:sSub>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𝜏</m:t>
                          </m:r>
                        </m:e>
                        <m:sub>
                          <m:r>
                            <a:rPr lang="en-US" i="1">
                              <a:latin typeface="Cambria Math"/>
                              <a:ea typeface="Cambria Math"/>
                            </a:rPr>
                            <m:t>𝑡</m:t>
                          </m:r>
                        </m:sub>
                      </m:sSub>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𝑒</m:t>
                          </m:r>
                        </m:e>
                        <m:sub>
                          <m:r>
                            <a:rPr lang="en-US" i="1">
                              <a:latin typeface="Cambria Math"/>
                              <a:ea typeface="Cambria Math"/>
                            </a:rPr>
                            <m:t>𝑖𝑡</m:t>
                          </m:r>
                        </m:sub>
                      </m:sSub>
                    </m:oMath>
                  </m:oMathPara>
                </a14:m>
                <a:endParaRPr lang="en-US" dirty="0"/>
              </a:p>
              <a:p>
                <a:pPr lvl="1"/>
                <a:endParaRPr lang="en-US" dirty="0"/>
              </a:p>
              <a:p>
                <a:r>
                  <a:rPr lang="en-US" dirty="0"/>
                  <a:t>Two-way fixed effects (</a:t>
                </a:r>
                <a:r>
                  <a:rPr lang="en-US" dirty="0" err="1"/>
                  <a:t>TWFE</a:t>
                </a:r>
                <a:r>
                  <a:rPr lang="en-US" dirty="0"/>
                  <a:t>) estimator</a:t>
                </a:r>
              </a:p>
              <a:p>
                <a:pPr lvl="1"/>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𝐷</m:t>
                        </m:r>
                      </m:e>
                      <m:sub>
                        <m:r>
                          <a:rPr lang="en-US" i="1">
                            <a:latin typeface="Cambria Math"/>
                            <a:ea typeface="Cambria Math"/>
                          </a:rPr>
                          <m:t>𝑖𝑡</m:t>
                        </m:r>
                      </m:sub>
                    </m:sSub>
                    <m:r>
                      <a:rPr lang="en-US" i="1">
                        <a:latin typeface="Cambria Math" panose="02040503050406030204" pitchFamily="18" charset="0"/>
                        <a:ea typeface="Cambria Math"/>
                      </a:rPr>
                      <m:t>∈0,1</m:t>
                    </m:r>
                  </m:oMath>
                </a14:m>
                <a:r>
                  <a:rPr lang="en-US" dirty="0"/>
                  <a:t> </a:t>
                </a:r>
                <a:r>
                  <a:rPr lang="en-US" dirty="0">
                    <a:sym typeface="Symbol" panose="05050102010706020507" pitchFamily="18" charset="2"/>
                  </a:rPr>
                  <a:t></a:t>
                </a:r>
                <a:r>
                  <a:rPr lang="en-US" dirty="0"/>
                  <a:t> Treatment group indicator as of time period </a:t>
                </a:r>
                <a14:m>
                  <m:oMath xmlns:m="http://schemas.openxmlformats.org/officeDocument/2006/math">
                    <m:r>
                      <a:rPr lang="en-US" i="1" dirty="0">
                        <a:latin typeface="Cambria Math" panose="02040503050406030204" pitchFamily="18" charset="0"/>
                      </a:rPr>
                      <m:t>𝑡</m:t>
                    </m:r>
                  </m:oMath>
                </a14:m>
                <a:r>
                  <a:rPr lang="en-US" dirty="0"/>
                  <a:t> (notice it is time-varying)</a:t>
                </a:r>
              </a:p>
              <a:p>
                <a:pPr lvl="2"/>
                <a:r>
                  <a:rPr lang="en-US" dirty="0"/>
                  <a:t>Turns on at the time of treatment for the treated group and then stays on for the duration of the study</a:t>
                </a:r>
              </a:p>
              <a:p>
                <a:pPr lvl="1"/>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panose="02040503050406030204" pitchFamily="18" charset="0"/>
                            <a:ea typeface="Cambria Math" panose="02040503050406030204" pitchFamily="18" charset="0"/>
                          </a:rPr>
                          <m:t>𝜇</m:t>
                        </m:r>
                      </m:e>
                      <m:sub>
                        <m:r>
                          <a:rPr lang="en-US" i="1">
                            <a:latin typeface="Cambria Math"/>
                            <a:ea typeface="Cambria Math"/>
                          </a:rPr>
                          <m:t>𝑖</m:t>
                        </m:r>
                      </m:sub>
                    </m:sSub>
                  </m:oMath>
                </a14:m>
                <a:r>
                  <a:rPr lang="en-US" dirty="0"/>
                  <a:t> </a:t>
                </a:r>
                <a:r>
                  <a:rPr lang="en-US" dirty="0">
                    <a:sym typeface="Symbol" panose="05050102010706020507" pitchFamily="18" charset="2"/>
                  </a:rPr>
                  <a:t></a:t>
                </a:r>
                <a:r>
                  <a:rPr lang="en-US" dirty="0"/>
                  <a:t> Unit fixed effects to eliminate unobserved heterogeneity</a:t>
                </a:r>
              </a:p>
              <a:p>
                <a:pPr lvl="1"/>
                <a14:m>
                  <m:oMath xmlns:m="http://schemas.openxmlformats.org/officeDocument/2006/math">
                    <m:sSub>
                      <m:sSubPr>
                        <m:ctrlPr>
                          <a:rPr lang="en-US" i="1">
                            <a:latin typeface="Cambria Math" panose="02040503050406030204" pitchFamily="18" charset="0"/>
                            <a:ea typeface="Cambria Math"/>
                          </a:rPr>
                        </m:ctrlPr>
                      </m:sSubPr>
                      <m:e>
                        <m:r>
                          <a:rPr lang="en-US" i="1">
                            <a:latin typeface="Cambria Math"/>
                            <a:ea typeface="Cambria Math"/>
                          </a:rPr>
                          <m:t>𝜏</m:t>
                        </m:r>
                      </m:e>
                      <m:sub>
                        <m:r>
                          <a:rPr lang="en-US" i="1">
                            <a:latin typeface="Cambria Math"/>
                            <a:ea typeface="Cambria Math"/>
                          </a:rPr>
                          <m:t>𝑡</m:t>
                        </m:r>
                      </m:sub>
                    </m:sSub>
                  </m:oMath>
                </a14:m>
                <a:r>
                  <a:rPr lang="en-US" dirty="0"/>
                  <a:t> </a:t>
                </a:r>
                <a:r>
                  <a:rPr lang="en-US" dirty="0">
                    <a:sym typeface="Symbol" panose="05050102010706020507" pitchFamily="18" charset="2"/>
                  </a:rPr>
                  <a:t></a:t>
                </a:r>
                <a:r>
                  <a:rPr lang="en-US" dirty="0"/>
                  <a:t> Time fixed effects to eliminate common temporal fluctuations</a:t>
                </a:r>
              </a:p>
              <a:p>
                <a:pPr lvl="1"/>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oMath>
                </a14:m>
                <a:r>
                  <a:rPr lang="en-US" dirty="0"/>
                  <a:t> </a:t>
                </a:r>
                <a:r>
                  <a:rPr lang="en-US" dirty="0">
                    <a:sym typeface="Symbol" panose="05050102010706020507" pitchFamily="18" charset="2"/>
                  </a:rPr>
                  <a:t></a:t>
                </a:r>
                <a:r>
                  <a:rPr lang="en-US" dirty="0"/>
                  <a:t> Difference in differences, which is the estimate of the ATT</a:t>
                </a:r>
              </a:p>
              <a:p>
                <a:pPr lvl="1"/>
                <a:endParaRPr lang="en-US" dirty="0"/>
              </a:p>
              <a:p>
                <a:r>
                  <a:rPr lang="en-US" dirty="0"/>
                  <a:t>Cluster robust standard errors are required (where clustering is on </a:t>
                </a:r>
                <a14:m>
                  <m:oMath xmlns:m="http://schemas.openxmlformats.org/officeDocument/2006/math">
                    <m:r>
                      <a:rPr lang="en-US" i="1" smtClean="0">
                        <a:latin typeface="Cambria Math"/>
                        <a:ea typeface="Cambria Math"/>
                      </a:rPr>
                      <m:t>𝑖</m:t>
                    </m:r>
                  </m:oMath>
                </a14:m>
                <a:r>
                  <a:rPr lang="en-US" dirty="0"/>
                  <a:t>), because each unit contributes at least two observations with this design</a:t>
                </a:r>
              </a:p>
            </p:txBody>
          </p:sp>
        </mc:Choice>
        <mc:Fallback>
          <p:sp>
            <p:nvSpPr>
              <p:cNvPr id="3" name="Content Placeholder 2">
                <a:extLst>
                  <a:ext uri="{FF2B5EF4-FFF2-40B4-BE49-F238E27FC236}">
                    <a16:creationId xmlns:a16="http://schemas.microsoft.com/office/drawing/2014/main" id="{E202B0D9-972B-84AE-195C-F644726D9ABC}"/>
                  </a:ext>
                </a:extLst>
              </p:cNvPr>
              <p:cNvSpPr>
                <a:spLocks noGrp="1" noRot="1" noChangeAspect="1" noMove="1" noResize="1" noEditPoints="1" noAdjustHandles="1" noChangeArrowheads="1" noChangeShapeType="1" noTextEdit="1"/>
              </p:cNvSpPr>
              <p:nvPr>
                <p:ph idx="1"/>
              </p:nvPr>
            </p:nvSpPr>
            <p:spPr>
              <a:blipFill>
                <a:blip r:embed="rId2"/>
                <a:stretch>
                  <a:fillRect l="-923" b="-241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DD87751-BB20-B6B2-5990-267545CD8383}"/>
              </a:ext>
            </a:extLst>
          </p:cNvPr>
          <p:cNvSpPr>
            <a:spLocks noGrp="1"/>
          </p:cNvSpPr>
          <p:nvPr>
            <p:ph type="sldNum" sz="quarter" idx="12"/>
          </p:nvPr>
        </p:nvSpPr>
        <p:spPr/>
        <p:txBody>
          <a:bodyPr/>
          <a:lstStyle/>
          <a:p>
            <a:fld id="{653EC2E9-BBB0-4E49-A88D-C677C9DC5719}" type="slidenum">
              <a:rPr lang="en-US" smtClean="0"/>
              <a:t>13</a:t>
            </a:fld>
            <a:endParaRPr lang="en-US" dirty="0"/>
          </a:p>
        </p:txBody>
      </p:sp>
    </p:spTree>
    <p:extLst>
      <p:ext uri="{BB962C8B-B14F-4D97-AF65-F5344CB8AC3E}">
        <p14:creationId xmlns:p14="http://schemas.microsoft.com/office/powerpoint/2010/main" val="359384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42BE8-F547-0B81-E4FA-33DC277C81C7}"/>
              </a:ext>
            </a:extLst>
          </p:cNvPr>
          <p:cNvSpPr>
            <a:spLocks noGrp="1"/>
          </p:cNvSpPr>
          <p:nvPr>
            <p:ph type="title"/>
          </p:nvPr>
        </p:nvSpPr>
        <p:spPr/>
        <p:txBody>
          <a:bodyPr/>
          <a:lstStyle/>
          <a:p>
            <a:r>
              <a:rPr lang="en-US" dirty="0"/>
              <a:t>Using R for Estimation of the Difference in Differences</a:t>
            </a:r>
          </a:p>
        </p:txBody>
      </p:sp>
      <p:sp>
        <p:nvSpPr>
          <p:cNvPr id="3" name="Content Placeholder 2">
            <a:extLst>
              <a:ext uri="{FF2B5EF4-FFF2-40B4-BE49-F238E27FC236}">
                <a16:creationId xmlns:a16="http://schemas.microsoft.com/office/drawing/2014/main" id="{25C94B4D-57F1-9CC3-3B04-825C091F6F6B}"/>
              </a:ext>
            </a:extLst>
          </p:cNvPr>
          <p:cNvSpPr>
            <a:spLocks noGrp="1"/>
          </p:cNvSpPr>
          <p:nvPr>
            <p:ph idx="1"/>
          </p:nvPr>
        </p:nvSpPr>
        <p:spPr/>
        <p:txBody>
          <a:bodyPr>
            <a:normAutofit/>
          </a:bodyPr>
          <a:lstStyle/>
          <a:p>
            <a:r>
              <a:rPr lang="en-US" dirty="0" err="1">
                <a:latin typeface="Courier New" panose="02070309020205020404" pitchFamily="49" charset="0"/>
                <a:cs typeface="Courier New" panose="02070309020205020404" pitchFamily="49" charset="0"/>
              </a:rPr>
              <a:t>feols</a:t>
            </a:r>
            <a:r>
              <a:rPr lang="en-US"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yvar</a:t>
            </a:r>
            <a:r>
              <a:rPr lang="en-US" i="1"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tvar</a:t>
            </a:r>
            <a:r>
              <a:rPr lang="en-US" i="1"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idvar</a:t>
            </a:r>
            <a:r>
              <a:rPr lang="en-US" i="1"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time</a:t>
            </a:r>
            <a:r>
              <a:rPr lang="en-US" dirty="0">
                <a:latin typeface="Courier New" panose="02070309020205020404" pitchFamily="49" charset="0"/>
                <a:cs typeface="Courier New" panose="02070309020205020404" pitchFamily="49" charset="0"/>
              </a:rPr>
              <a:t>, panel.id = ~ </a:t>
            </a:r>
            <a:r>
              <a:rPr lang="en-US" i="1" dirty="0" err="1">
                <a:latin typeface="Courier New" panose="02070309020205020404" pitchFamily="49" charset="0"/>
                <a:cs typeface="Courier New" panose="02070309020205020404" pitchFamily="49" charset="0"/>
              </a:rPr>
              <a:t>idvar</a:t>
            </a:r>
            <a:r>
              <a:rPr lang="en-US" i="1"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time</a:t>
            </a:r>
            <a:r>
              <a:rPr lang="en-US" dirty="0">
                <a:latin typeface="Courier New" panose="02070309020205020404" pitchFamily="49" charset="0"/>
                <a:cs typeface="Courier New" panose="02070309020205020404" pitchFamily="49" charset="0"/>
              </a:rPr>
              <a:t>, data = </a:t>
            </a:r>
            <a:r>
              <a:rPr lang="en-US" i="1" dirty="0" err="1">
                <a:latin typeface="Courier New" panose="02070309020205020404" pitchFamily="49" charset="0"/>
                <a:cs typeface="Courier New" panose="02070309020205020404" pitchFamily="49" charset="0"/>
              </a:rPr>
              <a:t>df</a:t>
            </a:r>
            <a:r>
              <a:rPr lang="en-US" dirty="0">
                <a:latin typeface="Courier New" panose="02070309020205020404" pitchFamily="49" charset="0"/>
                <a:cs typeface="Courier New" panose="02070309020205020404" pitchFamily="49" charset="0"/>
              </a:rPr>
              <a:t>)</a:t>
            </a:r>
          </a:p>
          <a:p>
            <a:pPr lvl="1"/>
            <a:r>
              <a:rPr lang="en-US" dirty="0">
                <a:cs typeface="Courier New" panose="02070309020205020404" pitchFamily="49" charset="0"/>
              </a:rPr>
              <a:t>Covariates may be added by specifying</a:t>
            </a:r>
            <a:r>
              <a:rPr lang="en-US"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yvar</a:t>
            </a:r>
            <a:r>
              <a:rPr lang="en-US" i="1"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tvar</a:t>
            </a:r>
            <a:r>
              <a:rPr lang="en-US" i="1"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xvar</a:t>
            </a:r>
            <a:endParaRPr lang="en-US" i="1" dirty="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panel.id </a:t>
            </a:r>
            <a:r>
              <a:rPr lang="en-US" dirty="0">
                <a:cs typeface="Courier New" panose="02070309020205020404" pitchFamily="49" charset="0"/>
              </a:rPr>
              <a:t>declares panel data in case we wish to use lags and leads</a:t>
            </a:r>
          </a:p>
          <a:p>
            <a:pPr lvl="1"/>
            <a:r>
              <a:rPr lang="en-US" dirty="0">
                <a:cs typeface="Courier New" panose="02070309020205020404" pitchFamily="49" charset="0"/>
              </a:rPr>
              <a:t>Default clustering for the standard errors is by the first variable specified after the pipe, or equivalently, as option</a:t>
            </a:r>
            <a:r>
              <a:rPr lang="en-US" dirty="0">
                <a:latin typeface="Courier New" panose="02070309020205020404" pitchFamily="49" charset="0"/>
                <a:cs typeface="Courier New" panose="02070309020205020404" pitchFamily="49" charset="0"/>
              </a:rPr>
              <a:t> cluster = ~ </a:t>
            </a:r>
            <a:r>
              <a:rPr lang="en-US" i="1" dirty="0" err="1">
                <a:latin typeface="Courier New" panose="02070309020205020404" pitchFamily="49" charset="0"/>
                <a:cs typeface="Courier New" panose="02070309020205020404" pitchFamily="49" charset="0"/>
              </a:rPr>
              <a:t>idvar</a:t>
            </a:r>
            <a:endParaRPr lang="en-US" i="1" dirty="0">
              <a:latin typeface="Courier New" panose="02070309020205020404" pitchFamily="49" charset="0"/>
              <a:cs typeface="Courier New" panose="02070309020205020404" pitchFamily="49" charset="0"/>
            </a:endParaRPr>
          </a:p>
          <a:p>
            <a:pPr lvl="1"/>
            <a:endParaRPr lang="en-US" i="1" dirty="0">
              <a:latin typeface="Courier New" panose="02070309020205020404" pitchFamily="49" charset="0"/>
              <a:cs typeface="Courier New" panose="02070309020205020404" pitchFamily="49" charset="0"/>
            </a:endParaRPr>
          </a:p>
          <a:p>
            <a:r>
              <a:rPr lang="en-US" dirty="0">
                <a:latin typeface="+mj-lt"/>
              </a:rPr>
              <a:t>The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feols</a:t>
            </a:r>
            <a:r>
              <a:rPr lang="en-US" dirty="0">
                <a:latin typeface="Courier New" panose="02070309020205020404" pitchFamily="49" charset="0"/>
                <a:cs typeface="Courier New" panose="02070309020205020404" pitchFamily="49" charset="0"/>
              </a:rPr>
              <a:t>() </a:t>
            </a:r>
            <a:r>
              <a:rPr lang="en-US" dirty="0">
                <a:latin typeface="+mj-lt"/>
              </a:rPr>
              <a:t>command is from the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fixest</a:t>
            </a:r>
            <a:r>
              <a:rPr lang="en-US" dirty="0">
                <a:latin typeface="Courier New" panose="02070309020205020404" pitchFamily="49" charset="0"/>
                <a:cs typeface="Courier New" panose="02070309020205020404" pitchFamily="49" charset="0"/>
              </a:rPr>
              <a:t> </a:t>
            </a:r>
            <a:r>
              <a:rPr lang="en-US" dirty="0">
                <a:latin typeface="+mj-lt"/>
              </a:rPr>
              <a:t>package</a:t>
            </a:r>
          </a:p>
          <a:p>
            <a:pPr lvl="1"/>
            <a:r>
              <a:rPr lang="en-US" dirty="0">
                <a:latin typeface="+mj-lt"/>
                <a:hlinkClick r:id="rId2"/>
              </a:rPr>
              <a:t>https://cran.r-project.org/web/packages/fixest/vignettes/fixest_walkthrough.html</a:t>
            </a:r>
            <a:r>
              <a:rPr lang="en-US" dirty="0">
                <a:latin typeface="+mj-lt"/>
              </a:rPr>
              <a:t> </a:t>
            </a:r>
          </a:p>
        </p:txBody>
      </p:sp>
      <p:sp>
        <p:nvSpPr>
          <p:cNvPr id="4" name="Slide Number Placeholder 3">
            <a:extLst>
              <a:ext uri="{FF2B5EF4-FFF2-40B4-BE49-F238E27FC236}">
                <a16:creationId xmlns:a16="http://schemas.microsoft.com/office/drawing/2014/main" id="{A3E29709-6B18-03F3-E15E-4B358264084B}"/>
              </a:ext>
            </a:extLst>
          </p:cNvPr>
          <p:cNvSpPr>
            <a:spLocks noGrp="1"/>
          </p:cNvSpPr>
          <p:nvPr>
            <p:ph type="sldNum" sz="quarter" idx="12"/>
          </p:nvPr>
        </p:nvSpPr>
        <p:spPr/>
        <p:txBody>
          <a:bodyPr/>
          <a:lstStyle/>
          <a:p>
            <a:fld id="{653EC2E9-BBB0-4E49-A88D-C677C9DC5719}" type="slidenum">
              <a:rPr lang="en-US" smtClean="0"/>
              <a:t>14</a:t>
            </a:fld>
            <a:endParaRPr lang="en-US" dirty="0"/>
          </a:p>
        </p:txBody>
      </p:sp>
    </p:spTree>
    <p:extLst>
      <p:ext uri="{BB962C8B-B14F-4D97-AF65-F5344CB8AC3E}">
        <p14:creationId xmlns:p14="http://schemas.microsoft.com/office/powerpoint/2010/main" val="1311061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2BD6-5B41-46D9-B58D-15A3CF6402A3}"/>
              </a:ext>
            </a:extLst>
          </p:cNvPr>
          <p:cNvSpPr>
            <a:spLocks noGrp="1"/>
          </p:cNvSpPr>
          <p:nvPr>
            <p:ph type="title"/>
          </p:nvPr>
        </p:nvSpPr>
        <p:spPr/>
        <p:txBody>
          <a:bodyPr/>
          <a:lstStyle/>
          <a:p>
            <a:r>
              <a:rPr lang="en-US" dirty="0"/>
              <a:t>Conviction Data: Two-Way Fixed Effects</a:t>
            </a:r>
            <a:endParaRPr lang="en-US" b="1"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4A6EB0F6-2ECF-44A0-97EF-7752A63A21C1}"/>
              </a:ext>
            </a:extLst>
          </p:cNvPr>
          <p:cNvSpPr>
            <a:spLocks noGrp="1"/>
          </p:cNvSpPr>
          <p:nvPr>
            <p:ph idx="1"/>
          </p:nvPr>
        </p:nvSpPr>
        <p:spPr/>
        <p:txBody>
          <a:bodyPr>
            <a:normAutofit/>
          </a:bodyPr>
          <a:lstStyle/>
          <a:p>
            <a:pPr marL="0" indent="0">
              <a:lnSpc>
                <a:spcPct val="100000"/>
              </a:lnSpc>
              <a:spcBef>
                <a:spcPts val="600"/>
              </a:spcBef>
              <a:buNone/>
            </a:pPr>
            <a:r>
              <a:rPr lang="en-US" sz="1600" dirty="0" err="1">
                <a:latin typeface="Courier New" panose="02070309020205020404" pitchFamily="49" charset="0"/>
                <a:cs typeface="Courier New" panose="02070309020205020404" pitchFamily="49" charset="0"/>
              </a:rPr>
              <a:t>nlsy.long</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nlsy.long</a:t>
            </a:r>
            <a:r>
              <a:rPr lang="en-US" sz="1600" dirty="0">
                <a:latin typeface="Courier New" panose="02070309020205020404" pitchFamily="49" charset="0"/>
                <a:cs typeface="Courier New" panose="02070309020205020404" pitchFamily="49" charset="0"/>
              </a:rPr>
              <a:t> %&gt;% mutate(</a:t>
            </a:r>
            <a:r>
              <a:rPr lang="en-US" sz="1600" dirty="0" err="1">
                <a:latin typeface="Courier New" panose="02070309020205020404" pitchFamily="49" charset="0"/>
                <a:cs typeface="Courier New" panose="02070309020205020404" pitchFamily="49" charset="0"/>
              </a:rPr>
              <a:t>tv.treated</a:t>
            </a:r>
            <a:r>
              <a:rPr lang="en-US" sz="1600" dirty="0">
                <a:latin typeface="Courier New" panose="02070309020205020404" pitchFamily="49" charset="0"/>
                <a:cs typeface="Courier New" panose="02070309020205020404" pitchFamily="49" charset="0"/>
              </a:rPr>
              <a:t> = treated == 1 &amp; time1treated &gt;= 0)</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err="1">
                <a:latin typeface="Courier New" panose="02070309020205020404" pitchFamily="49" charset="0"/>
                <a:cs typeface="Courier New" panose="02070309020205020404" pitchFamily="49" charset="0"/>
              </a:rPr>
              <a:t>twfe</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feols</a:t>
            </a:r>
            <a:r>
              <a:rPr lang="en-US" sz="1600" dirty="0">
                <a:latin typeface="Courier New" panose="02070309020205020404" pitchFamily="49" charset="0"/>
                <a:cs typeface="Courier New" panose="02070309020205020404" pitchFamily="49" charset="0"/>
              </a:rPr>
              <a:t>(</a:t>
            </a:r>
            <a:r>
              <a:rPr lang="en-US" sz="1600" dirty="0">
                <a:solidFill>
                  <a:srgbClr val="FF0000"/>
                </a:solidFill>
                <a:latin typeface="Courier New" panose="02070309020205020404" pitchFamily="49" charset="0"/>
                <a:cs typeface="Courier New" panose="02070309020205020404" pitchFamily="49" charset="0"/>
              </a:rPr>
              <a:t>work ~ </a:t>
            </a:r>
            <a:r>
              <a:rPr lang="en-US" sz="1600" dirty="0" err="1">
                <a:solidFill>
                  <a:srgbClr val="FF0000"/>
                </a:solidFill>
                <a:latin typeface="Courier New" panose="02070309020205020404" pitchFamily="49" charset="0"/>
                <a:cs typeface="Courier New" panose="02070309020205020404" pitchFamily="49" charset="0"/>
              </a:rPr>
              <a:t>tv.treated</a:t>
            </a:r>
            <a:r>
              <a:rPr lang="en-US" sz="1600" dirty="0">
                <a:solidFill>
                  <a:srgbClr val="FF0000"/>
                </a:solidFill>
                <a:latin typeface="Courier New" panose="02070309020205020404" pitchFamily="49" charset="0"/>
                <a:cs typeface="Courier New" panose="02070309020205020404" pitchFamily="49" charset="0"/>
              </a:rPr>
              <a:t> | id + t, </a:t>
            </a:r>
            <a:r>
              <a:rPr lang="en-US" sz="1600" dirty="0">
                <a:latin typeface="Courier New" panose="02070309020205020404" pitchFamily="49" charset="0"/>
                <a:cs typeface="Courier New" panose="02070309020205020404" pitchFamily="49" charset="0"/>
              </a:rPr>
              <a:t>cluster = ~ id, data = </a:t>
            </a:r>
            <a:r>
              <a:rPr lang="en-US" sz="1600" dirty="0" err="1">
                <a:latin typeface="Courier New" panose="02070309020205020404" pitchFamily="49" charset="0"/>
                <a:cs typeface="Courier New" panose="02070309020205020404" pitchFamily="49" charset="0"/>
              </a:rPr>
              <a:t>nlsy.long</a:t>
            </a:r>
            <a:r>
              <a:rPr lang="en-US" sz="1600" dirty="0">
                <a:latin typeface="Courier New" panose="02070309020205020404" pitchFamily="49" charset="0"/>
                <a:cs typeface="Courier New" panose="02070309020205020404" pitchFamily="49" charset="0"/>
              </a:rPr>
              <a:t>)</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tidy(</a:t>
            </a:r>
            <a:r>
              <a:rPr lang="en-US" sz="1600" dirty="0" err="1">
                <a:latin typeface="Courier New" panose="02070309020205020404" pitchFamily="49" charset="0"/>
                <a:cs typeface="Courier New" panose="02070309020205020404" pitchFamily="49" charset="0"/>
              </a:rPr>
              <a:t>twfe</a:t>
            </a:r>
            <a:r>
              <a:rPr lang="en-US" sz="1600" dirty="0">
                <a:latin typeface="Courier New" panose="02070309020205020404" pitchFamily="49" charset="0"/>
                <a:cs typeface="Courier New" panose="02070309020205020404" pitchFamily="49" charset="0"/>
              </a:rPr>
              <a:t>)</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 A </a:t>
            </a:r>
            <a:r>
              <a:rPr lang="en-US" sz="1600" dirty="0" err="1">
                <a:latin typeface="Courier New" panose="02070309020205020404" pitchFamily="49" charset="0"/>
                <a:cs typeface="Courier New" panose="02070309020205020404" pitchFamily="49" charset="0"/>
              </a:rPr>
              <a:t>tibble</a:t>
            </a:r>
            <a:r>
              <a:rPr lang="en-US" sz="1600" dirty="0">
                <a:latin typeface="Courier New" panose="02070309020205020404" pitchFamily="49" charset="0"/>
                <a:cs typeface="Courier New" panose="02070309020205020404" pitchFamily="49" charset="0"/>
              </a:rPr>
              <a:t>: 1 × 5</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term           estimate </a:t>
            </a:r>
            <a:r>
              <a:rPr lang="en-US" sz="1600" dirty="0" err="1">
                <a:latin typeface="Courier New" panose="02070309020205020404" pitchFamily="49" charset="0"/>
                <a:cs typeface="Courier New" panose="02070309020205020404" pitchFamily="49" charset="0"/>
              </a:rPr>
              <a:t>std.error</a:t>
            </a:r>
            <a:r>
              <a:rPr lang="en-US" sz="1600" dirty="0">
                <a:latin typeface="Courier New" panose="02070309020205020404" pitchFamily="49" charset="0"/>
                <a:cs typeface="Courier New" panose="02070309020205020404" pitchFamily="49" charset="0"/>
              </a:rPr>
              <a:t> statistic  </a:t>
            </a:r>
            <a:r>
              <a:rPr lang="en-US" sz="1600" dirty="0" err="1">
                <a:latin typeface="Courier New" panose="02070309020205020404" pitchFamily="49" charset="0"/>
                <a:cs typeface="Courier New" panose="02070309020205020404" pitchFamily="49" charset="0"/>
              </a:rPr>
              <a:t>p.value</a:t>
            </a: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&lt;chr&gt;             &lt;</a:t>
            </a:r>
            <a:r>
              <a:rPr lang="en-US" sz="1600" dirty="0" err="1">
                <a:latin typeface="Courier New" panose="02070309020205020404" pitchFamily="49" charset="0"/>
                <a:cs typeface="Courier New" panose="02070309020205020404" pitchFamily="49" charset="0"/>
              </a:rPr>
              <a:t>dbl</a:t>
            </a:r>
            <a:r>
              <a:rPr lang="en-US" sz="1600" dirty="0">
                <a:latin typeface="Courier New" panose="02070309020205020404" pitchFamily="49" charset="0"/>
                <a:cs typeface="Courier New" panose="02070309020205020404" pitchFamily="49" charset="0"/>
              </a:rPr>
              <a:t>&gt;     &lt;</a:t>
            </a:r>
            <a:r>
              <a:rPr lang="en-US" sz="1600" dirty="0" err="1">
                <a:latin typeface="Courier New" panose="02070309020205020404" pitchFamily="49" charset="0"/>
                <a:cs typeface="Courier New" panose="02070309020205020404" pitchFamily="49" charset="0"/>
              </a:rPr>
              <a:t>dbl</a:t>
            </a:r>
            <a:r>
              <a:rPr lang="en-US" sz="1600" dirty="0">
                <a:latin typeface="Courier New" panose="02070309020205020404" pitchFamily="49" charset="0"/>
                <a:cs typeface="Courier New" panose="02070309020205020404" pitchFamily="49" charset="0"/>
              </a:rPr>
              <a:t>&gt;     &lt;</a:t>
            </a:r>
            <a:r>
              <a:rPr lang="en-US" sz="1600" dirty="0" err="1">
                <a:latin typeface="Courier New" panose="02070309020205020404" pitchFamily="49" charset="0"/>
                <a:cs typeface="Courier New" panose="02070309020205020404" pitchFamily="49" charset="0"/>
              </a:rPr>
              <a:t>dbl</a:t>
            </a:r>
            <a:r>
              <a:rPr lang="en-US" sz="1600" dirty="0">
                <a:latin typeface="Courier New" panose="02070309020205020404" pitchFamily="49" charset="0"/>
                <a:cs typeface="Courier New" panose="02070309020205020404" pitchFamily="49" charset="0"/>
              </a:rPr>
              <a:t>&gt;    &lt;</a:t>
            </a:r>
            <a:r>
              <a:rPr lang="en-US" sz="1600" dirty="0" err="1">
                <a:latin typeface="Courier New" panose="02070309020205020404" pitchFamily="49" charset="0"/>
                <a:cs typeface="Courier New" panose="02070309020205020404" pitchFamily="49" charset="0"/>
              </a:rPr>
              <a:t>dbl</a:t>
            </a:r>
            <a:r>
              <a:rPr lang="en-US" sz="1600" dirty="0">
                <a:latin typeface="Courier New" panose="02070309020205020404" pitchFamily="49" charset="0"/>
                <a:cs typeface="Courier New" panose="02070309020205020404" pitchFamily="49" charset="0"/>
              </a:rPr>
              <a:t>&gt;</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1 </a:t>
            </a:r>
            <a:r>
              <a:rPr lang="en-US" sz="1600" dirty="0" err="1">
                <a:latin typeface="Courier New" panose="02070309020205020404" pitchFamily="49" charset="0"/>
                <a:cs typeface="Courier New" panose="02070309020205020404" pitchFamily="49" charset="0"/>
              </a:rPr>
              <a:t>tv.treatedTRUE</a:t>
            </a:r>
            <a:r>
              <a:rPr lang="en-US" sz="1600" dirty="0">
                <a:latin typeface="Courier New" panose="02070309020205020404" pitchFamily="49" charset="0"/>
                <a:cs typeface="Courier New" panose="02070309020205020404" pitchFamily="49" charset="0"/>
              </a:rPr>
              <a:t>  -0.0685   0.00873     -7.85 4.70e-15</a:t>
            </a:r>
          </a:p>
        </p:txBody>
      </p:sp>
      <p:sp>
        <p:nvSpPr>
          <p:cNvPr id="4" name="Slide Number Placeholder 3">
            <a:extLst>
              <a:ext uri="{FF2B5EF4-FFF2-40B4-BE49-F238E27FC236}">
                <a16:creationId xmlns:a16="http://schemas.microsoft.com/office/drawing/2014/main" id="{6E343BB2-CD45-4271-BE14-6232FDC1373E}"/>
              </a:ext>
            </a:extLst>
          </p:cNvPr>
          <p:cNvSpPr>
            <a:spLocks noGrp="1"/>
          </p:cNvSpPr>
          <p:nvPr>
            <p:ph type="sldNum" sz="quarter" idx="12"/>
          </p:nvPr>
        </p:nvSpPr>
        <p:spPr/>
        <p:txBody>
          <a:bodyPr/>
          <a:lstStyle/>
          <a:p>
            <a:fld id="{653EC2E9-BBB0-4E49-A88D-C677C9DC5719}" type="slidenum">
              <a:rPr lang="en-US" smtClean="0"/>
              <a:t>15</a:t>
            </a:fld>
            <a:endParaRPr lang="en-US"/>
          </a:p>
        </p:txBody>
      </p:sp>
      <p:sp>
        <p:nvSpPr>
          <p:cNvPr id="5" name="Rectangle 4">
            <a:extLst>
              <a:ext uri="{FF2B5EF4-FFF2-40B4-BE49-F238E27FC236}">
                <a16:creationId xmlns:a16="http://schemas.microsoft.com/office/drawing/2014/main" id="{65BB25C0-AF89-AF17-C146-771B7FAB7B7D}"/>
              </a:ext>
            </a:extLst>
          </p:cNvPr>
          <p:cNvSpPr/>
          <p:nvPr/>
        </p:nvSpPr>
        <p:spPr>
          <a:xfrm>
            <a:off x="535974" y="4205377"/>
            <a:ext cx="6770913" cy="33336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090BA0C-BEA7-44CD-F0D4-E7D16B0A43DF}"/>
              </a:ext>
            </a:extLst>
          </p:cNvPr>
          <p:cNvSpPr txBox="1"/>
          <p:nvPr/>
        </p:nvSpPr>
        <p:spPr>
          <a:xfrm>
            <a:off x="8055034" y="3097937"/>
            <a:ext cx="3987774" cy="2862322"/>
          </a:xfrm>
          <a:prstGeom prst="rect">
            <a:avLst/>
          </a:prstGeom>
          <a:noFill/>
          <a:ln>
            <a:solidFill>
              <a:schemeClr val="tx1">
                <a:lumMod val="50000"/>
                <a:lumOff val="50000"/>
              </a:schemeClr>
            </a:solidFill>
          </a:ln>
        </p:spPr>
        <p:txBody>
          <a:bodyPr wrap="square" rtlCol="0">
            <a:spAutoFit/>
          </a:bodyPr>
          <a:lstStyle/>
          <a:p>
            <a:r>
              <a:rPr lang="en-US" dirty="0">
                <a:latin typeface="+mj-lt"/>
              </a:rPr>
              <a:t>We first need a time-varying measure of treatment. This is what we include in the </a:t>
            </a:r>
            <a:r>
              <a:rPr lang="en-US" dirty="0" err="1">
                <a:latin typeface="+mj-lt"/>
              </a:rPr>
              <a:t>TWFE</a:t>
            </a:r>
            <a:r>
              <a:rPr lang="en-US" dirty="0">
                <a:latin typeface="+mj-lt"/>
              </a:rPr>
              <a:t> model.</a:t>
            </a:r>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feols</a:t>
            </a:r>
            <a:r>
              <a:rPr lang="en-US" b="1" dirty="0">
                <a:latin typeface="Courier New" panose="02070309020205020404" pitchFamily="49" charset="0"/>
                <a:cs typeface="Courier New" panose="02070309020205020404" pitchFamily="49" charset="0"/>
              </a:rPr>
              <a:t>() </a:t>
            </a:r>
            <a:r>
              <a:rPr lang="en-US" dirty="0">
                <a:latin typeface="+mj-lt"/>
              </a:rPr>
              <a:t>does not produce extraneous output, like all the dummy coefficients for </a:t>
            </a:r>
            <a:r>
              <a:rPr lang="en-US" i="1" dirty="0">
                <a:latin typeface="+mj-lt"/>
              </a:rPr>
              <a:t>id</a:t>
            </a:r>
            <a:r>
              <a:rPr lang="en-US" dirty="0">
                <a:latin typeface="+mj-lt"/>
              </a:rPr>
              <a:t> and </a:t>
            </a:r>
            <a:r>
              <a:rPr lang="en-US" i="1" dirty="0">
                <a:latin typeface="+mj-lt"/>
              </a:rPr>
              <a:t>t</a:t>
            </a:r>
            <a:r>
              <a:rPr lang="en-US" dirty="0">
                <a:latin typeface="+mj-lt"/>
              </a:rPr>
              <a:t>. It also automatically clusters the standard errors by </a:t>
            </a:r>
            <a:r>
              <a:rPr lang="en-US" i="1" dirty="0">
                <a:latin typeface="+mj-lt"/>
              </a:rPr>
              <a:t>id</a:t>
            </a:r>
            <a:r>
              <a:rPr lang="en-US" dirty="0">
                <a:latin typeface="+mj-lt"/>
              </a:rPr>
              <a:t>, so we avoid having to use</a:t>
            </a:r>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vcovCL</a:t>
            </a:r>
            <a:r>
              <a:rPr lang="en-US" b="1" dirty="0">
                <a:latin typeface="Courier New" panose="02070309020205020404" pitchFamily="49" charset="0"/>
                <a:cs typeface="Courier New" panose="02070309020205020404" pitchFamily="49" charset="0"/>
              </a:rPr>
              <a:t>() </a:t>
            </a:r>
            <a:r>
              <a:rPr lang="en-US" dirty="0">
                <a:latin typeface="+mj-lt"/>
              </a:rPr>
              <a:t>in a second step. So the</a:t>
            </a:r>
            <a:r>
              <a:rPr lang="en-US" sz="1800" dirty="0">
                <a:latin typeface="Courier New" panose="02070309020205020404" pitchFamily="49" charset="0"/>
                <a:cs typeface="Courier New" panose="02070309020205020404" pitchFamily="49" charset="0"/>
              </a:rPr>
              <a:t> cluster = ~ id </a:t>
            </a:r>
            <a:r>
              <a:rPr lang="en-US" sz="1800" dirty="0">
                <a:latin typeface="+mj-lt"/>
                <a:cs typeface="Courier New" panose="02070309020205020404" pitchFamily="49" charset="0"/>
              </a:rPr>
              <a:t>option is technically redundant.</a:t>
            </a:r>
            <a:endParaRPr lang="en-US" dirty="0">
              <a:latin typeface="+mj-lt"/>
            </a:endParaRPr>
          </a:p>
        </p:txBody>
      </p:sp>
    </p:spTree>
    <p:extLst>
      <p:ext uri="{BB962C8B-B14F-4D97-AF65-F5344CB8AC3E}">
        <p14:creationId xmlns:p14="http://schemas.microsoft.com/office/powerpoint/2010/main" val="306158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2BB09-DE2C-2944-9A26-695C291C743C}"/>
              </a:ext>
            </a:extLst>
          </p:cNvPr>
          <p:cNvSpPr>
            <a:spLocks noGrp="1"/>
          </p:cNvSpPr>
          <p:nvPr>
            <p:ph type="title"/>
          </p:nvPr>
        </p:nvSpPr>
        <p:spPr/>
        <p:txBody>
          <a:bodyPr/>
          <a:lstStyle/>
          <a:p>
            <a:r>
              <a:rPr lang="en-US" dirty="0"/>
              <a:t>Conviction Data: Follow-Up Diagnostics after </a:t>
            </a:r>
            <a:r>
              <a:rPr lang="en-US" dirty="0" err="1"/>
              <a:t>TWFE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63BDC4-4AE3-2B4D-0F1E-5E67C25D42BC}"/>
                  </a:ext>
                </a:extLst>
              </p:cNvPr>
              <p:cNvSpPr>
                <a:spLocks noGrp="1"/>
              </p:cNvSpPr>
              <p:nvPr>
                <p:ph idx="1"/>
              </p:nvPr>
            </p:nvSpPr>
            <p:spPr/>
            <p:txBody>
              <a:bodyPr/>
              <a:lstStyle/>
              <a:p>
                <a:r>
                  <a:rPr lang="en-US" dirty="0"/>
                  <a:t>This estimate from </a:t>
                </a:r>
                <a:r>
                  <a:rPr lang="en-US" dirty="0" err="1"/>
                  <a:t>TWFE</a:t>
                </a:r>
                <a:r>
                  <a:rPr lang="en-US" dirty="0"/>
                  <a:t> is the differences in differences…Bob’s your uncle!</a:t>
                </a:r>
              </a:p>
              <a:p>
                <a:pPr lvl="1"/>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𝛽</m:t>
                        </m:r>
                      </m:e>
                    </m:acc>
                    <m:r>
                      <a:rPr lang="en-US" b="0" i="1" smtClean="0">
                        <a:latin typeface="Cambria Math" panose="02040503050406030204" pitchFamily="18" charset="0"/>
                      </a:rPr>
                      <m:t>=</m:t>
                    </m:r>
                    <m:r>
                      <a:rPr lang="en-US" b="0" i="1" smtClean="0">
                        <a:latin typeface="Cambria Math" panose="02040503050406030204" pitchFamily="18" charset="0"/>
                      </a:rPr>
                      <m:t>𝐷𝐼𝐷</m:t>
                    </m:r>
                    <m:r>
                      <a:rPr lang="en-US" b="0" i="1" smtClean="0">
                        <a:latin typeface="Cambria Math" panose="02040503050406030204" pitchFamily="18" charset="0"/>
                      </a:rPr>
                      <m:t>=0.069</m:t>
                    </m:r>
                  </m:oMath>
                </a14:m>
                <a:r>
                  <a:rPr lang="en-US" dirty="0"/>
                  <a:t> is the estimate of the average treatment effect on the treated (ATT)</a:t>
                </a:r>
              </a:p>
              <a:p>
                <a:pPr lvl="2"/>
                <a:r>
                  <a:rPr lang="en-US" dirty="0"/>
                  <a:t>ATT </a:t>
                </a:r>
                <a:r>
                  <a:rPr lang="en-US" dirty="0">
                    <a:sym typeface="Symbol" panose="05050102010706020507" pitchFamily="18" charset="2"/>
                  </a:rPr>
                  <a:t> </a:t>
                </a:r>
                <a:r>
                  <a:rPr lang="en-US" dirty="0"/>
                  <a:t>Impact of first-time conviction on employment (among those who are convicted)</a:t>
                </a:r>
              </a:p>
              <a:p>
                <a:pPr lvl="1"/>
                <a:endParaRPr lang="en-US" dirty="0"/>
              </a:p>
              <a:p>
                <a:r>
                  <a:rPr lang="en-US" dirty="0"/>
                  <a:t>We’re not done, since there are some diagnostics we need to perform, not to mention problems with the </a:t>
                </a:r>
                <a:r>
                  <a:rPr lang="en-US" dirty="0" err="1"/>
                  <a:t>TWFE</a:t>
                </a:r>
                <a:r>
                  <a:rPr lang="en-US" dirty="0"/>
                  <a:t> estimator have gained a lot of attention</a:t>
                </a:r>
              </a:p>
              <a:p>
                <a:pPr marL="914400" lvl="1" indent="-457200">
                  <a:buFont typeface="+mj-lt"/>
                  <a:buAutoNum type="arabicPeriod"/>
                </a:pPr>
                <a:r>
                  <a:rPr lang="en-US" dirty="0"/>
                  <a:t>Anticipation of treatment </a:t>
                </a:r>
                <a:r>
                  <a:rPr lang="en-US" dirty="0">
                    <a:sym typeface="Symbol" panose="05050102010706020507" pitchFamily="18" charset="2"/>
                  </a:rPr>
                  <a:t> Can be tested in </a:t>
                </a:r>
                <a:r>
                  <a:rPr lang="en-US" dirty="0" err="1">
                    <a:sym typeface="Symbol" panose="05050102010706020507" pitchFamily="18" charset="2"/>
                  </a:rPr>
                  <a:t>TWFE</a:t>
                </a:r>
                <a:r>
                  <a:rPr lang="en-US" dirty="0">
                    <a:sym typeface="Symbol" panose="05050102010706020507" pitchFamily="18" charset="2"/>
                  </a:rPr>
                  <a:t> by including treatment l</a:t>
                </a:r>
                <a:r>
                  <a:rPr lang="en-US" dirty="0"/>
                  <a:t>eads</a:t>
                </a:r>
              </a:p>
              <a:p>
                <a:pPr marL="914400" lvl="1" indent="-457200">
                  <a:buFont typeface="+mj-lt"/>
                  <a:buAutoNum type="arabicPeriod"/>
                </a:pPr>
                <a:r>
                  <a:rPr lang="en-US" dirty="0"/>
                  <a:t>Non-parallel trends </a:t>
                </a:r>
                <a:r>
                  <a:rPr lang="en-US" dirty="0">
                    <a:sym typeface="Symbol" panose="05050102010706020507" pitchFamily="18" charset="2"/>
                  </a:rPr>
                  <a:t> Can be </a:t>
                </a:r>
                <a:r>
                  <a:rPr lang="en-US" dirty="0"/>
                  <a:t>evaluated by performing an event study</a:t>
                </a:r>
              </a:p>
            </p:txBody>
          </p:sp>
        </mc:Choice>
        <mc:Fallback xmlns="">
          <p:sp>
            <p:nvSpPr>
              <p:cNvPr id="3" name="Content Placeholder 2">
                <a:extLst>
                  <a:ext uri="{FF2B5EF4-FFF2-40B4-BE49-F238E27FC236}">
                    <a16:creationId xmlns:a16="http://schemas.microsoft.com/office/drawing/2014/main" id="{2363BDC4-4AE3-2B4D-0F1E-5E67C25D42BC}"/>
                  </a:ext>
                </a:extLst>
              </p:cNvPr>
              <p:cNvSpPr>
                <a:spLocks noGrp="1" noRot="1" noChangeAspect="1" noMove="1" noResize="1" noEditPoints="1" noAdjustHandles="1" noChangeArrowheads="1" noChangeShapeType="1" noTextEdit="1"/>
              </p:cNvSpPr>
              <p:nvPr>
                <p:ph idx="1"/>
              </p:nvPr>
            </p:nvSpPr>
            <p:spPr>
              <a:blipFill>
                <a:blip r:embed="rId2"/>
                <a:stretch>
                  <a:fillRect l="-923" t="-12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CA2E98A-822C-E00D-2E43-CE67D8F5100F}"/>
              </a:ext>
            </a:extLst>
          </p:cNvPr>
          <p:cNvSpPr>
            <a:spLocks noGrp="1"/>
          </p:cNvSpPr>
          <p:nvPr>
            <p:ph type="sldNum" sz="quarter" idx="12"/>
          </p:nvPr>
        </p:nvSpPr>
        <p:spPr/>
        <p:txBody>
          <a:bodyPr/>
          <a:lstStyle/>
          <a:p>
            <a:fld id="{653EC2E9-BBB0-4E49-A88D-C677C9DC5719}" type="slidenum">
              <a:rPr lang="en-US" smtClean="0"/>
              <a:t>16</a:t>
            </a:fld>
            <a:endParaRPr lang="en-US" dirty="0"/>
          </a:p>
        </p:txBody>
      </p:sp>
    </p:spTree>
    <p:extLst>
      <p:ext uri="{BB962C8B-B14F-4D97-AF65-F5344CB8AC3E}">
        <p14:creationId xmlns:p14="http://schemas.microsoft.com/office/powerpoint/2010/main" val="2670641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2BD6-5B41-46D9-B58D-15A3CF6402A3}"/>
              </a:ext>
            </a:extLst>
          </p:cNvPr>
          <p:cNvSpPr>
            <a:spLocks noGrp="1"/>
          </p:cNvSpPr>
          <p:nvPr>
            <p:ph type="title"/>
          </p:nvPr>
        </p:nvSpPr>
        <p:spPr/>
        <p:txBody>
          <a:bodyPr/>
          <a:lstStyle/>
          <a:p>
            <a:r>
              <a:rPr lang="en-US" dirty="0"/>
              <a:t>Conviction Data: Test of Anticipation via Treatment Leads</a:t>
            </a:r>
            <a:endParaRPr lang="en-US" b="1"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4A6EB0F6-2ECF-44A0-97EF-7752A63A21C1}"/>
              </a:ext>
            </a:extLst>
          </p:cNvPr>
          <p:cNvSpPr>
            <a:spLocks noGrp="1"/>
          </p:cNvSpPr>
          <p:nvPr>
            <p:ph idx="1"/>
          </p:nvPr>
        </p:nvSpPr>
        <p:spPr/>
        <p:txBody>
          <a:bodyPr>
            <a:normAutofit/>
          </a:bodyPr>
          <a:lstStyle/>
          <a:p>
            <a:pPr marL="0" indent="0">
              <a:lnSpc>
                <a:spcPct val="100000"/>
              </a:lnSpc>
              <a:spcBef>
                <a:spcPts val="600"/>
              </a:spcBef>
              <a:buNone/>
            </a:pPr>
            <a:r>
              <a:rPr lang="en-US" sz="1600" dirty="0" err="1">
                <a:latin typeface="Courier New" panose="02070309020205020404" pitchFamily="49" charset="0"/>
                <a:cs typeface="Courier New" panose="02070309020205020404" pitchFamily="49" charset="0"/>
              </a:rPr>
              <a:t>twfe.leads</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feols</a:t>
            </a:r>
            <a:r>
              <a:rPr lang="en-US" sz="1600" dirty="0">
                <a:latin typeface="Courier New" panose="02070309020205020404" pitchFamily="49" charset="0"/>
                <a:cs typeface="Courier New" panose="02070309020205020404" pitchFamily="49" charset="0"/>
              </a:rPr>
              <a:t>(work ~ </a:t>
            </a:r>
            <a:r>
              <a:rPr lang="en-US" sz="1600" dirty="0">
                <a:solidFill>
                  <a:srgbClr val="FF0000"/>
                </a:solidFill>
                <a:latin typeface="Courier New" panose="02070309020205020404" pitchFamily="49" charset="0"/>
                <a:cs typeface="Courier New" panose="02070309020205020404" pitchFamily="49" charset="0"/>
              </a:rPr>
              <a:t>f(</a:t>
            </a:r>
            <a:r>
              <a:rPr lang="en-US" sz="1600" dirty="0" err="1">
                <a:solidFill>
                  <a:srgbClr val="FF0000"/>
                </a:solidFill>
                <a:latin typeface="Courier New" panose="02070309020205020404" pitchFamily="49" charset="0"/>
                <a:cs typeface="Courier New" panose="02070309020205020404" pitchFamily="49" charset="0"/>
              </a:rPr>
              <a:t>tv.treated</a:t>
            </a:r>
            <a:r>
              <a:rPr lang="en-US" sz="1600" dirty="0">
                <a:solidFill>
                  <a:srgbClr val="FF0000"/>
                </a:solidFill>
                <a:latin typeface="Courier New" panose="02070309020205020404" pitchFamily="49" charset="0"/>
                <a:cs typeface="Courier New" panose="02070309020205020404" pitchFamily="49" charset="0"/>
              </a:rPr>
              <a:t>, 2:0) </a:t>
            </a:r>
            <a:r>
              <a:rPr lang="en-US" sz="1600" dirty="0">
                <a:latin typeface="Courier New" panose="02070309020205020404" pitchFamily="49" charset="0"/>
                <a:cs typeface="Courier New" panose="02070309020205020404" pitchFamily="49" charset="0"/>
              </a:rPr>
              <a:t>| id + t, </a:t>
            </a:r>
            <a:r>
              <a:rPr lang="en-US" sz="1600" dirty="0">
                <a:solidFill>
                  <a:srgbClr val="FF0000"/>
                </a:solidFill>
                <a:latin typeface="Courier New" panose="02070309020205020404" pitchFamily="49" charset="0"/>
                <a:cs typeface="Courier New" panose="02070309020205020404" pitchFamily="49" charset="0"/>
              </a:rPr>
              <a:t>panel.id = ~ id + t, </a:t>
            </a:r>
            <a:r>
              <a:rPr lang="en-US" sz="1600" dirty="0">
                <a:latin typeface="Courier New" panose="02070309020205020404" pitchFamily="49" charset="0"/>
                <a:cs typeface="Courier New" panose="02070309020205020404" pitchFamily="49" charset="0"/>
              </a:rPr>
              <a:t>cluster = ~ id, data = </a:t>
            </a:r>
            <a:r>
              <a:rPr lang="en-US" sz="1600" dirty="0" err="1">
                <a:latin typeface="Courier New" panose="02070309020205020404" pitchFamily="49" charset="0"/>
                <a:cs typeface="Courier New" panose="02070309020205020404" pitchFamily="49" charset="0"/>
              </a:rPr>
              <a:t>nlsy.long</a:t>
            </a:r>
            <a:r>
              <a:rPr lang="en-US" sz="1600" dirty="0">
                <a:latin typeface="Courier New" panose="02070309020205020404" pitchFamily="49" charset="0"/>
                <a:cs typeface="Courier New" panose="02070309020205020404" pitchFamily="49" charset="0"/>
              </a:rPr>
              <a:t>)</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tidy(</a:t>
            </a:r>
            <a:r>
              <a:rPr lang="en-US" sz="1600" dirty="0" err="1">
                <a:latin typeface="Courier New" panose="02070309020205020404" pitchFamily="49" charset="0"/>
                <a:cs typeface="Courier New" panose="02070309020205020404" pitchFamily="49" charset="0"/>
              </a:rPr>
              <a:t>twfe.leads</a:t>
            </a:r>
            <a:r>
              <a:rPr lang="en-US" sz="1600" dirty="0">
                <a:latin typeface="Courier New" panose="02070309020205020404" pitchFamily="49" charset="0"/>
                <a:cs typeface="Courier New" panose="02070309020205020404" pitchFamily="49" charset="0"/>
              </a:rPr>
              <a:t>)</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 A </a:t>
            </a:r>
            <a:r>
              <a:rPr lang="en-US" sz="1600" dirty="0" err="1">
                <a:latin typeface="Courier New" panose="02070309020205020404" pitchFamily="49" charset="0"/>
                <a:cs typeface="Courier New" panose="02070309020205020404" pitchFamily="49" charset="0"/>
              </a:rPr>
              <a:t>tibble</a:t>
            </a:r>
            <a:r>
              <a:rPr lang="en-US" sz="1600" dirty="0">
                <a:latin typeface="Courier New" panose="02070309020205020404" pitchFamily="49" charset="0"/>
                <a:cs typeface="Courier New" panose="02070309020205020404" pitchFamily="49" charset="0"/>
              </a:rPr>
              <a:t>: 3 × 5</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term                 estimate </a:t>
            </a:r>
            <a:r>
              <a:rPr lang="en-US" sz="1600" dirty="0" err="1">
                <a:latin typeface="Courier New" panose="02070309020205020404" pitchFamily="49" charset="0"/>
                <a:cs typeface="Courier New" panose="02070309020205020404" pitchFamily="49" charset="0"/>
              </a:rPr>
              <a:t>std.error</a:t>
            </a:r>
            <a:r>
              <a:rPr lang="en-US" sz="1600" dirty="0">
                <a:latin typeface="Courier New" panose="02070309020205020404" pitchFamily="49" charset="0"/>
                <a:cs typeface="Courier New" panose="02070309020205020404" pitchFamily="49" charset="0"/>
              </a:rPr>
              <a:t> statistic   </a:t>
            </a:r>
            <a:r>
              <a:rPr lang="en-US" sz="1600" dirty="0" err="1">
                <a:latin typeface="Courier New" panose="02070309020205020404" pitchFamily="49" charset="0"/>
                <a:cs typeface="Courier New" panose="02070309020205020404" pitchFamily="49" charset="0"/>
              </a:rPr>
              <a:t>p.value</a:t>
            </a: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&lt;chr&gt;                   &lt;</a:t>
            </a:r>
            <a:r>
              <a:rPr lang="en-US" sz="1600" dirty="0" err="1">
                <a:latin typeface="Courier New" panose="02070309020205020404" pitchFamily="49" charset="0"/>
                <a:cs typeface="Courier New" panose="02070309020205020404" pitchFamily="49" charset="0"/>
              </a:rPr>
              <a:t>dbl</a:t>
            </a:r>
            <a:r>
              <a:rPr lang="en-US" sz="1600" dirty="0">
                <a:latin typeface="Courier New" panose="02070309020205020404" pitchFamily="49" charset="0"/>
                <a:cs typeface="Courier New" panose="02070309020205020404" pitchFamily="49" charset="0"/>
              </a:rPr>
              <a:t>&gt;     &lt;</a:t>
            </a:r>
            <a:r>
              <a:rPr lang="en-US" sz="1600" dirty="0" err="1">
                <a:latin typeface="Courier New" panose="02070309020205020404" pitchFamily="49" charset="0"/>
                <a:cs typeface="Courier New" panose="02070309020205020404" pitchFamily="49" charset="0"/>
              </a:rPr>
              <a:t>dbl</a:t>
            </a:r>
            <a:r>
              <a:rPr lang="en-US" sz="1600" dirty="0">
                <a:latin typeface="Courier New" panose="02070309020205020404" pitchFamily="49" charset="0"/>
                <a:cs typeface="Courier New" panose="02070309020205020404" pitchFamily="49" charset="0"/>
              </a:rPr>
              <a:t>&gt;     &lt;</a:t>
            </a:r>
            <a:r>
              <a:rPr lang="en-US" sz="1600" dirty="0" err="1">
                <a:latin typeface="Courier New" panose="02070309020205020404" pitchFamily="49" charset="0"/>
                <a:cs typeface="Courier New" panose="02070309020205020404" pitchFamily="49" charset="0"/>
              </a:rPr>
              <a:t>dbl</a:t>
            </a:r>
            <a:r>
              <a:rPr lang="en-US" sz="1600" dirty="0">
                <a:latin typeface="Courier New" panose="02070309020205020404" pitchFamily="49" charset="0"/>
                <a:cs typeface="Courier New" panose="02070309020205020404" pitchFamily="49" charset="0"/>
              </a:rPr>
              <a:t>&gt;     &lt;</a:t>
            </a:r>
            <a:r>
              <a:rPr lang="en-US" sz="1600" dirty="0" err="1">
                <a:latin typeface="Courier New" panose="02070309020205020404" pitchFamily="49" charset="0"/>
                <a:cs typeface="Courier New" panose="02070309020205020404" pitchFamily="49" charset="0"/>
              </a:rPr>
              <a:t>dbl</a:t>
            </a:r>
            <a:r>
              <a:rPr lang="en-US" sz="1600" dirty="0">
                <a:latin typeface="Courier New" panose="02070309020205020404" pitchFamily="49" charset="0"/>
                <a:cs typeface="Courier New" panose="02070309020205020404" pitchFamily="49" charset="0"/>
              </a:rPr>
              <a:t>&gt;</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1 f(</a:t>
            </a:r>
            <a:r>
              <a:rPr lang="en-US" sz="1600" dirty="0" err="1">
                <a:latin typeface="Courier New" panose="02070309020205020404" pitchFamily="49" charset="0"/>
                <a:cs typeface="Courier New" panose="02070309020205020404" pitchFamily="49" charset="0"/>
              </a:rPr>
              <a:t>tv.treated</a:t>
            </a:r>
            <a:r>
              <a:rPr lang="en-US" sz="1600" dirty="0">
                <a:latin typeface="Courier New" panose="02070309020205020404" pitchFamily="49" charset="0"/>
                <a:cs typeface="Courier New" panose="02070309020205020404" pitchFamily="49" charset="0"/>
              </a:rPr>
              <a:t>, 2)TRUE  0.00727     0.0116    0.628  5.30e- 1</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2 f(</a:t>
            </a:r>
            <a:r>
              <a:rPr lang="en-US" sz="1600" dirty="0" err="1">
                <a:latin typeface="Courier New" panose="02070309020205020404" pitchFamily="49" charset="0"/>
                <a:cs typeface="Courier New" panose="02070309020205020404" pitchFamily="49" charset="0"/>
              </a:rPr>
              <a:t>tv.treated</a:t>
            </a:r>
            <a:r>
              <a:rPr lang="en-US" sz="1600" dirty="0">
                <a:latin typeface="Courier New" panose="02070309020205020404" pitchFamily="49" charset="0"/>
                <a:cs typeface="Courier New" panose="02070309020205020404" pitchFamily="49" charset="0"/>
              </a:rPr>
              <a:t>, 1)TRUE -0.000949    0.0121   -0.0785 9.37e- 1</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3 </a:t>
            </a:r>
            <a:r>
              <a:rPr lang="en-US" sz="1600" dirty="0" err="1">
                <a:latin typeface="Courier New" panose="02070309020205020404" pitchFamily="49" charset="0"/>
                <a:cs typeface="Courier New" panose="02070309020205020404" pitchFamily="49" charset="0"/>
              </a:rPr>
              <a:t>tv.treatedTRUE</a:t>
            </a:r>
            <a:r>
              <a:rPr lang="en-US" sz="1600" dirty="0">
                <a:latin typeface="Courier New" panose="02070309020205020404" pitchFamily="49" charset="0"/>
                <a:cs typeface="Courier New" panose="02070309020205020404" pitchFamily="49" charset="0"/>
              </a:rPr>
              <a:t>       -0.0678      0.0107   -6.31   3.00e-10</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err="1">
                <a:latin typeface="Courier New" panose="02070309020205020404" pitchFamily="49" charset="0"/>
                <a:cs typeface="Courier New" panose="02070309020205020404" pitchFamily="49" charset="0"/>
              </a:rPr>
              <a:t>wald</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twfe.leads</a:t>
            </a:r>
            <a:r>
              <a:rPr lang="en-US" sz="1600" dirty="0">
                <a:latin typeface="Courier New" panose="02070309020205020404" pitchFamily="49" charset="0"/>
                <a:cs typeface="Courier New" panose="02070309020205020404" pitchFamily="49" charset="0"/>
              </a:rPr>
              <a:t>, keep = "</a:t>
            </a:r>
            <a:r>
              <a:rPr lang="en-US" sz="1600" dirty="0" err="1">
                <a:latin typeface="Courier New" panose="02070309020205020404" pitchFamily="49" charset="0"/>
                <a:cs typeface="Courier New" panose="02070309020205020404" pitchFamily="49" charset="0"/>
              </a:rPr>
              <a:t>tv.treated</a:t>
            </a:r>
            <a:r>
              <a:rPr lang="en-US" sz="1600" dirty="0">
                <a:latin typeface="Courier New" panose="02070309020205020404" pitchFamily="49" charset="0"/>
                <a:cs typeface="Courier New" panose="02070309020205020404" pitchFamily="49" charset="0"/>
              </a:rPr>
              <a:t>", drop = "</a:t>
            </a:r>
            <a:r>
              <a:rPr lang="en-US" sz="1600" dirty="0" err="1">
                <a:latin typeface="Courier New" panose="02070309020205020404" pitchFamily="49" charset="0"/>
                <a:cs typeface="Courier New" panose="02070309020205020404" pitchFamily="49" charset="0"/>
              </a:rPr>
              <a:t>tv.treatedTRUE</a:t>
            </a:r>
            <a:r>
              <a:rPr lang="en-US" sz="1600" dirty="0">
                <a:latin typeface="Courier New" panose="02070309020205020404" pitchFamily="49" charset="0"/>
                <a:cs typeface="Courier New" panose="02070309020205020404" pitchFamily="49" charset="0"/>
              </a:rPr>
              <a:t>")</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Wald test, H0: joint nullity of f(</a:t>
            </a:r>
            <a:r>
              <a:rPr lang="en-US" sz="1600" dirty="0" err="1">
                <a:latin typeface="Courier New" panose="02070309020205020404" pitchFamily="49" charset="0"/>
                <a:cs typeface="Courier New" panose="02070309020205020404" pitchFamily="49" charset="0"/>
              </a:rPr>
              <a:t>tv.treated</a:t>
            </a:r>
            <a:r>
              <a:rPr lang="en-US" sz="1600" dirty="0">
                <a:latin typeface="Courier New" panose="02070309020205020404" pitchFamily="49" charset="0"/>
                <a:cs typeface="Courier New" panose="02070309020205020404" pitchFamily="49" charset="0"/>
              </a:rPr>
              <a:t>, 2)TRUE and f(</a:t>
            </a:r>
            <a:r>
              <a:rPr lang="en-US" sz="1600" dirty="0" err="1">
                <a:latin typeface="Courier New" panose="02070309020205020404" pitchFamily="49" charset="0"/>
                <a:cs typeface="Courier New" panose="02070309020205020404" pitchFamily="49" charset="0"/>
              </a:rPr>
              <a:t>tv.treated</a:t>
            </a:r>
            <a:r>
              <a:rPr lang="en-US" sz="1600" dirty="0">
                <a:latin typeface="Courier New" panose="02070309020205020404" pitchFamily="49" charset="0"/>
                <a:cs typeface="Courier New" panose="02070309020205020404" pitchFamily="49" charset="0"/>
              </a:rPr>
              <a:t>, 1)TRUE</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stat = 0.218227, p-value = 0.803944, on 2 and 90,963 </a:t>
            </a:r>
            <a:r>
              <a:rPr lang="en-US" sz="1600" dirty="0" err="1">
                <a:latin typeface="Courier New" panose="02070309020205020404" pitchFamily="49" charset="0"/>
                <a:cs typeface="Courier New" panose="02070309020205020404" pitchFamily="49" charset="0"/>
              </a:rPr>
              <a:t>DoF</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VCOV</a:t>
            </a:r>
            <a:r>
              <a:rPr lang="en-US" sz="1600" dirty="0">
                <a:latin typeface="Courier New" panose="02070309020205020404" pitchFamily="49" charset="0"/>
                <a:cs typeface="Courier New" panose="02070309020205020404" pitchFamily="49" charset="0"/>
              </a:rPr>
              <a:t>: Clustered (id).</a:t>
            </a:r>
          </a:p>
        </p:txBody>
      </p:sp>
      <p:sp>
        <p:nvSpPr>
          <p:cNvPr id="4" name="Slide Number Placeholder 3">
            <a:extLst>
              <a:ext uri="{FF2B5EF4-FFF2-40B4-BE49-F238E27FC236}">
                <a16:creationId xmlns:a16="http://schemas.microsoft.com/office/drawing/2014/main" id="{6E343BB2-CD45-4271-BE14-6232FDC1373E}"/>
              </a:ext>
            </a:extLst>
          </p:cNvPr>
          <p:cNvSpPr>
            <a:spLocks noGrp="1"/>
          </p:cNvSpPr>
          <p:nvPr>
            <p:ph type="sldNum" sz="quarter" idx="12"/>
          </p:nvPr>
        </p:nvSpPr>
        <p:spPr/>
        <p:txBody>
          <a:bodyPr/>
          <a:lstStyle/>
          <a:p>
            <a:fld id="{653EC2E9-BBB0-4E49-A88D-C677C9DC5719}" type="slidenum">
              <a:rPr lang="en-US" smtClean="0"/>
              <a:t>17</a:t>
            </a:fld>
            <a:endParaRPr lang="en-US"/>
          </a:p>
        </p:txBody>
      </p:sp>
      <p:sp>
        <p:nvSpPr>
          <p:cNvPr id="7" name="TextBox 6">
            <a:extLst>
              <a:ext uri="{FF2B5EF4-FFF2-40B4-BE49-F238E27FC236}">
                <a16:creationId xmlns:a16="http://schemas.microsoft.com/office/drawing/2014/main" id="{D090BA0C-BEA7-44CD-F0D4-E7D16B0A43DF}"/>
              </a:ext>
            </a:extLst>
          </p:cNvPr>
          <p:cNvSpPr txBox="1"/>
          <p:nvPr/>
        </p:nvSpPr>
        <p:spPr>
          <a:xfrm>
            <a:off x="8570422" y="2358106"/>
            <a:ext cx="3472387" cy="2585323"/>
          </a:xfrm>
          <a:prstGeom prst="rect">
            <a:avLst/>
          </a:prstGeom>
          <a:noFill/>
          <a:ln>
            <a:solidFill>
              <a:schemeClr val="tx1">
                <a:lumMod val="50000"/>
                <a:lumOff val="50000"/>
              </a:schemeClr>
            </a:solidFill>
          </a:ln>
        </p:spPr>
        <p:txBody>
          <a:bodyPr wrap="square" rtlCol="0">
            <a:spAutoFit/>
          </a:bodyPr>
          <a:lstStyle/>
          <a:p>
            <a:r>
              <a:rPr lang="en-US" b="1" dirty="0">
                <a:latin typeface="Courier New" panose="02070309020205020404" pitchFamily="49" charset="0"/>
                <a:cs typeface="Courier New" panose="02070309020205020404" pitchFamily="49" charset="0"/>
              </a:rPr>
              <a:t>f() </a:t>
            </a:r>
            <a:r>
              <a:rPr lang="en-US" dirty="0">
                <a:latin typeface="+mj-lt"/>
              </a:rPr>
              <a:t>is a lead or forward function integrated with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feols</a:t>
            </a:r>
            <a:r>
              <a:rPr lang="en-US" b="1" dirty="0">
                <a:latin typeface="Courier New" panose="02070309020205020404" pitchFamily="49" charset="0"/>
                <a:cs typeface="Courier New" panose="02070309020205020404" pitchFamily="49" charset="0"/>
              </a:rPr>
              <a:t>()</a:t>
            </a:r>
            <a:r>
              <a:rPr lang="en-US" dirty="0">
                <a:latin typeface="+mj-lt"/>
              </a:rPr>
              <a:t>, where the arguments list the covariate and the number of leads. If leads are significant, it suggests timing of treatment is not exogenous, since it would be evidence of anticipatory behavior.</a:t>
            </a:r>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wald</a:t>
            </a:r>
            <a:r>
              <a:rPr lang="en-US" b="1" dirty="0">
                <a:latin typeface="Courier New" panose="02070309020205020404" pitchFamily="49" charset="0"/>
                <a:cs typeface="Courier New" panose="02070309020205020404" pitchFamily="49" charset="0"/>
              </a:rPr>
              <a:t>() </a:t>
            </a:r>
            <a:r>
              <a:rPr lang="en-US" dirty="0">
                <a:latin typeface="+mj-lt"/>
              </a:rPr>
              <a:t>will test the joint significance of the leads. </a:t>
            </a:r>
          </a:p>
        </p:txBody>
      </p:sp>
      <p:sp>
        <p:nvSpPr>
          <p:cNvPr id="5" name="Rectangle 4">
            <a:extLst>
              <a:ext uri="{FF2B5EF4-FFF2-40B4-BE49-F238E27FC236}">
                <a16:creationId xmlns:a16="http://schemas.microsoft.com/office/drawing/2014/main" id="{FC1CDB83-8655-192A-3F9F-3378EA31E237}"/>
              </a:ext>
            </a:extLst>
          </p:cNvPr>
          <p:cNvSpPr/>
          <p:nvPr/>
        </p:nvSpPr>
        <p:spPr>
          <a:xfrm>
            <a:off x="535974" y="3798057"/>
            <a:ext cx="7652062" cy="649251"/>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0C397E9-5DCE-07D7-9BA3-3B13931F7474}"/>
              </a:ext>
            </a:extLst>
          </p:cNvPr>
          <p:cNvSpPr/>
          <p:nvPr/>
        </p:nvSpPr>
        <p:spPr>
          <a:xfrm>
            <a:off x="660669" y="5726609"/>
            <a:ext cx="4543097" cy="33336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9022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2BD6-5B41-46D9-B58D-15A3CF6402A3}"/>
              </a:ext>
            </a:extLst>
          </p:cNvPr>
          <p:cNvSpPr>
            <a:spLocks noGrp="1"/>
          </p:cNvSpPr>
          <p:nvPr>
            <p:ph type="title"/>
          </p:nvPr>
        </p:nvSpPr>
        <p:spPr/>
        <p:txBody>
          <a:bodyPr/>
          <a:lstStyle/>
          <a:p>
            <a:r>
              <a:rPr lang="en-US" dirty="0"/>
              <a:t>Conviction Data: Event Study Estimation</a:t>
            </a:r>
            <a:endParaRPr lang="en-US" b="1"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4A6EB0F6-2ECF-44A0-97EF-7752A63A21C1}"/>
              </a:ext>
            </a:extLst>
          </p:cNvPr>
          <p:cNvSpPr>
            <a:spLocks noGrp="1"/>
          </p:cNvSpPr>
          <p:nvPr>
            <p:ph idx="1"/>
          </p:nvPr>
        </p:nvSpPr>
        <p:spPr/>
        <p:txBody>
          <a:bodyPr>
            <a:normAutofit/>
          </a:bodyPr>
          <a:lstStyle/>
          <a:p>
            <a:pPr marL="0" indent="0">
              <a:lnSpc>
                <a:spcPct val="100000"/>
              </a:lnSpc>
              <a:spcBef>
                <a:spcPts val="600"/>
              </a:spcBef>
              <a:buNone/>
            </a:pPr>
            <a:r>
              <a:rPr lang="en-US" sz="1600" dirty="0" err="1">
                <a:latin typeface="Courier New" panose="02070309020205020404" pitchFamily="49" charset="0"/>
                <a:cs typeface="Courier New" panose="02070309020205020404" pitchFamily="49" charset="0"/>
              </a:rPr>
              <a:t>twfe.event</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feols</a:t>
            </a:r>
            <a:r>
              <a:rPr lang="en-US" sz="1600" dirty="0">
                <a:latin typeface="Courier New" panose="02070309020205020404" pitchFamily="49" charset="0"/>
                <a:cs typeface="Courier New" panose="02070309020205020404" pitchFamily="49" charset="0"/>
              </a:rPr>
              <a:t>(work ~ </a:t>
            </a:r>
            <a:r>
              <a:rPr lang="en-US" sz="1600" dirty="0" err="1">
                <a:solidFill>
                  <a:srgbClr val="FF0000"/>
                </a:solidFill>
                <a:latin typeface="Courier New" panose="02070309020205020404" pitchFamily="49" charset="0"/>
                <a:cs typeface="Courier New" panose="02070309020205020404" pitchFamily="49" charset="0"/>
              </a:rPr>
              <a:t>i</a:t>
            </a:r>
            <a:r>
              <a:rPr lang="en-US" sz="1600" dirty="0">
                <a:solidFill>
                  <a:srgbClr val="FF0000"/>
                </a:solidFill>
                <a:latin typeface="Courier New" panose="02070309020205020404" pitchFamily="49" charset="0"/>
                <a:cs typeface="Courier New" panose="02070309020205020404" pitchFamily="49" charset="0"/>
              </a:rPr>
              <a:t>(time1treated, treated, -1) </a:t>
            </a:r>
            <a:r>
              <a:rPr lang="en-US" sz="1600" dirty="0">
                <a:latin typeface="Courier New" panose="02070309020205020404" pitchFamily="49" charset="0"/>
                <a:cs typeface="Courier New" panose="02070309020205020404" pitchFamily="49" charset="0"/>
              </a:rPr>
              <a:t>| id + t, cluster = ~ id, data = </a:t>
            </a:r>
            <a:r>
              <a:rPr lang="en-US" sz="1600" dirty="0" err="1">
                <a:latin typeface="Courier New" panose="02070309020205020404" pitchFamily="49" charset="0"/>
                <a:cs typeface="Courier New" panose="02070309020205020404" pitchFamily="49" charset="0"/>
              </a:rPr>
              <a:t>nlsy.long</a:t>
            </a:r>
            <a:r>
              <a:rPr lang="en-US" sz="1600" dirty="0">
                <a:latin typeface="Courier New" panose="02070309020205020404" pitchFamily="49" charset="0"/>
                <a:cs typeface="Courier New" panose="02070309020205020404" pitchFamily="49" charset="0"/>
              </a:rPr>
              <a:t>)</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print(tidy(</a:t>
            </a:r>
            <a:r>
              <a:rPr lang="en-US" sz="1600" dirty="0" err="1">
                <a:latin typeface="Courier New" panose="02070309020205020404" pitchFamily="49" charset="0"/>
                <a:cs typeface="Courier New" panose="02070309020205020404" pitchFamily="49" charset="0"/>
              </a:rPr>
              <a:t>twfe.event</a:t>
            </a:r>
            <a:r>
              <a:rPr lang="en-US" sz="1600" dirty="0">
                <a:latin typeface="Courier New" panose="02070309020205020404" pitchFamily="49" charset="0"/>
                <a:cs typeface="Courier New" panose="02070309020205020404" pitchFamily="49" charset="0"/>
              </a:rPr>
              <a:t>), n = Inf)</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[only partial output is shown]</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10 time1treated::-5:treat…  4.98e-4    0.0168    0.0295 9.76e- 1</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11 time1treated::-4:treat… -5.90e-3    0.0155   -0.380  7.04e- 1</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12 time1treated::-3:treat…  1.92e-3    0.0141    0.136  8.92e- 1</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13 time1treated::-2:treat…  4.58e-3    0.0120    0.382  7.03e- 1</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14 time1treated::0:treated -3.70e-2    0.0110   -3.37   7.59e- 4</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15 time1treated::1:treated -5.17e-2    0.0125   -4.14   3.53e- 5</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16 time1treated::2:treated -5.35e-2    0.0130   -4.11   3.96e- 5</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17 time1treated::3:treated -6.09e-2    0.0131   -4.64   3.58e- 6</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18 time1treated::4:treated -7.18e-2    0.0136   -5.27   1.43e- 7</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19 time1treated::5:treated -7.49e-2    0.0138   -5.42   6.25e- 8</a:t>
            </a:r>
          </a:p>
        </p:txBody>
      </p:sp>
      <p:sp>
        <p:nvSpPr>
          <p:cNvPr id="4" name="Slide Number Placeholder 3">
            <a:extLst>
              <a:ext uri="{FF2B5EF4-FFF2-40B4-BE49-F238E27FC236}">
                <a16:creationId xmlns:a16="http://schemas.microsoft.com/office/drawing/2014/main" id="{6E343BB2-CD45-4271-BE14-6232FDC1373E}"/>
              </a:ext>
            </a:extLst>
          </p:cNvPr>
          <p:cNvSpPr>
            <a:spLocks noGrp="1"/>
          </p:cNvSpPr>
          <p:nvPr>
            <p:ph type="sldNum" sz="quarter" idx="12"/>
          </p:nvPr>
        </p:nvSpPr>
        <p:spPr/>
        <p:txBody>
          <a:bodyPr/>
          <a:lstStyle/>
          <a:p>
            <a:fld id="{653EC2E9-BBB0-4E49-A88D-C677C9DC5719}" type="slidenum">
              <a:rPr lang="en-US" smtClean="0"/>
              <a:t>18</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BB47AF4-2548-4CC6-0945-E87114674B63}"/>
                  </a:ext>
                </a:extLst>
              </p:cNvPr>
              <p:cNvSpPr txBox="1"/>
              <p:nvPr/>
            </p:nvSpPr>
            <p:spPr>
              <a:xfrm>
                <a:off x="9326879" y="2390936"/>
                <a:ext cx="2715929" cy="3693319"/>
              </a:xfrm>
              <a:prstGeom prst="rect">
                <a:avLst/>
              </a:prstGeom>
              <a:noFill/>
              <a:ln>
                <a:solidFill>
                  <a:schemeClr val="tx1">
                    <a:lumMod val="50000"/>
                    <a:lumOff val="50000"/>
                  </a:schemeClr>
                </a:solidFill>
              </a:ln>
            </p:spPr>
            <p:txBody>
              <a:bodyPr wrap="square" rtlCol="0">
                <a:spAutoFit/>
              </a:bodyPr>
              <a:lstStyle/>
              <a:p>
                <a:r>
                  <a:rPr lang="en-US" dirty="0">
                    <a:latin typeface="+mj-lt"/>
                  </a:rPr>
                  <a:t>The</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a:t>
                </a:r>
                <a:r>
                  <a:rPr lang="en-US" dirty="0">
                    <a:latin typeface="+mj-lt"/>
                  </a:rPr>
                  <a:t>function takes as its arguments the relative time-to-treatment measure (</a:t>
                </a:r>
                <a:r>
                  <a:rPr lang="en-US" i="1" dirty="0">
                    <a:latin typeface="+mj-lt"/>
                  </a:rPr>
                  <a:t>time1treated</a:t>
                </a:r>
                <a:r>
                  <a:rPr lang="en-US" dirty="0">
                    <a:latin typeface="+mj-lt"/>
                  </a:rPr>
                  <a:t>), the time-stable treatment group dummy (</a:t>
                </a:r>
                <a:r>
                  <a:rPr lang="en-US" i="1" dirty="0">
                    <a:latin typeface="+mj-lt"/>
                  </a:rPr>
                  <a:t>treated</a:t>
                </a:r>
                <a:r>
                  <a:rPr lang="en-US" dirty="0">
                    <a:latin typeface="+mj-lt"/>
                  </a:rPr>
                  <a:t>), and the reference period to form the ATTs. Estimates for the treatment group are contrasted to the last pretest period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=−1</m:t>
                    </m:r>
                  </m:oMath>
                </a14:m>
                <a:r>
                  <a:rPr lang="en-US" dirty="0">
                    <a:latin typeface="+mj-lt"/>
                  </a:rPr>
                  <a:t>), which is omitted in the output. </a:t>
                </a:r>
                <a:endParaRPr lang="en-US" dirty="0">
                  <a:latin typeface="Courier New" panose="02070309020205020404" pitchFamily="49" charset="0"/>
                  <a:cs typeface="Courier New" panose="02070309020205020404" pitchFamily="49" charset="0"/>
                </a:endParaRPr>
              </a:p>
            </p:txBody>
          </p:sp>
        </mc:Choice>
        <mc:Fallback xmlns="">
          <p:sp>
            <p:nvSpPr>
              <p:cNvPr id="8" name="TextBox 7">
                <a:extLst>
                  <a:ext uri="{FF2B5EF4-FFF2-40B4-BE49-F238E27FC236}">
                    <a16:creationId xmlns:a16="http://schemas.microsoft.com/office/drawing/2014/main" id="{8BB47AF4-2548-4CC6-0945-E87114674B63}"/>
                  </a:ext>
                </a:extLst>
              </p:cNvPr>
              <p:cNvSpPr txBox="1">
                <a:spLocks noRot="1" noChangeAspect="1" noMove="1" noResize="1" noEditPoints="1" noAdjustHandles="1" noChangeArrowheads="1" noChangeShapeType="1" noTextEdit="1"/>
              </p:cNvSpPr>
              <p:nvPr/>
            </p:nvSpPr>
            <p:spPr>
              <a:xfrm>
                <a:off x="9326879" y="2390936"/>
                <a:ext cx="2715929" cy="3693319"/>
              </a:xfrm>
              <a:prstGeom prst="rect">
                <a:avLst/>
              </a:prstGeom>
              <a:blipFill>
                <a:blip r:embed="rId2"/>
                <a:stretch>
                  <a:fillRect l="-1563" t="-822" r="-3125" b="-1316"/>
                </a:stretch>
              </a:blipFill>
              <a:ln>
                <a:solidFill>
                  <a:schemeClr val="tx1">
                    <a:lumMod val="50000"/>
                    <a:lumOff val="50000"/>
                  </a:schemeClr>
                </a:solidFill>
              </a:ln>
            </p:spPr>
            <p:txBody>
              <a:bodyPr/>
              <a:lstStyle/>
              <a:p>
                <a:r>
                  <a:rPr lang="en-US">
                    <a:noFill/>
                  </a:rPr>
                  <a:t> </a:t>
                </a:r>
              </a:p>
            </p:txBody>
          </p:sp>
        </mc:Fallback>
      </mc:AlternateContent>
      <p:sp>
        <p:nvSpPr>
          <p:cNvPr id="5" name="Rectangle 4">
            <a:extLst>
              <a:ext uri="{FF2B5EF4-FFF2-40B4-BE49-F238E27FC236}">
                <a16:creationId xmlns:a16="http://schemas.microsoft.com/office/drawing/2014/main" id="{36772852-72AD-A854-B6FA-FC1D3E394A64}"/>
              </a:ext>
            </a:extLst>
          </p:cNvPr>
          <p:cNvSpPr/>
          <p:nvPr/>
        </p:nvSpPr>
        <p:spPr>
          <a:xfrm>
            <a:off x="552604" y="4446450"/>
            <a:ext cx="7976254" cy="33336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2211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2BD6-5B41-46D9-B58D-15A3CF6402A3}"/>
              </a:ext>
            </a:extLst>
          </p:cNvPr>
          <p:cNvSpPr>
            <a:spLocks noGrp="1"/>
          </p:cNvSpPr>
          <p:nvPr>
            <p:ph type="title"/>
          </p:nvPr>
        </p:nvSpPr>
        <p:spPr/>
        <p:txBody>
          <a:bodyPr/>
          <a:lstStyle/>
          <a:p>
            <a:r>
              <a:rPr lang="en-US" dirty="0"/>
              <a:t>Conviction Data: Plot of Event Study Estimates</a:t>
            </a:r>
            <a:endParaRPr lang="en-US" b="1"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id="{4A6EB0F6-2ECF-44A0-97EF-7752A63A21C1}"/>
              </a:ext>
            </a:extLst>
          </p:cNvPr>
          <p:cNvSpPr>
            <a:spLocks noGrp="1"/>
          </p:cNvSpPr>
          <p:nvPr>
            <p:ph idx="1"/>
          </p:nvPr>
        </p:nvSpPr>
        <p:spPr/>
        <p:txBody>
          <a:bodyPr>
            <a:normAutofit/>
          </a:bodyPr>
          <a:lstStyle/>
          <a:p>
            <a:pPr marL="0" indent="0">
              <a:lnSpc>
                <a:spcPct val="100000"/>
              </a:lnSpc>
              <a:spcBef>
                <a:spcPts val="600"/>
              </a:spcBef>
              <a:buNone/>
            </a:pPr>
            <a:r>
              <a:rPr lang="en-US" sz="1600" dirty="0" err="1">
                <a:latin typeface="Courier New" panose="02070309020205020404" pitchFamily="49" charset="0"/>
                <a:cs typeface="Courier New" panose="02070309020205020404" pitchFamily="49" charset="0"/>
              </a:rPr>
              <a:t>twfe.event.plot</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data.frame</a:t>
            </a:r>
            <a:r>
              <a:rPr lang="en-US" sz="1600" dirty="0">
                <a:latin typeface="Courier New" panose="02070309020205020404" pitchFamily="49" charset="0"/>
                <a:cs typeface="Courier New" panose="02070309020205020404" pitchFamily="49" charset="0"/>
              </a:rPr>
              <a:t>(</a:t>
            </a:r>
            <a:r>
              <a:rPr lang="en-US" sz="1600" dirty="0" err="1">
                <a:solidFill>
                  <a:srgbClr val="FF0000"/>
                </a:solidFill>
                <a:latin typeface="Courier New" panose="02070309020205020404" pitchFamily="49" charset="0"/>
                <a:cs typeface="Courier New" panose="02070309020205020404" pitchFamily="49" charset="0"/>
              </a:rPr>
              <a:t>relt</a:t>
            </a:r>
            <a:r>
              <a:rPr lang="en-US" sz="1600" dirty="0">
                <a:solidFill>
                  <a:srgbClr val="FF0000"/>
                </a:solidFill>
                <a:latin typeface="Courier New" panose="02070309020205020404" pitchFamily="49" charset="0"/>
                <a:cs typeface="Courier New" panose="02070309020205020404" pitchFamily="49" charset="0"/>
              </a:rPr>
              <a:t> = c(-14:-2, 0:13), </a:t>
            </a:r>
            <a:r>
              <a:rPr lang="en-US" sz="1600" dirty="0">
                <a:latin typeface="Courier New" panose="02070309020205020404" pitchFamily="49" charset="0"/>
                <a:cs typeface="Courier New" panose="02070309020205020404" pitchFamily="49" charset="0"/>
              </a:rPr>
              <a:t>b = </a:t>
            </a:r>
            <a:r>
              <a:rPr lang="en-US" sz="1600" dirty="0" err="1">
                <a:latin typeface="Courier New" panose="02070309020205020404" pitchFamily="49" charset="0"/>
                <a:cs typeface="Courier New" panose="02070309020205020404" pitchFamily="49" charset="0"/>
              </a:rPr>
              <a:t>twfe.event$coefficients</a:t>
            </a:r>
            <a:r>
              <a:rPr lang="en-US" sz="1600" dirty="0">
                <a:latin typeface="Courier New" panose="02070309020205020404" pitchFamily="49" charset="0"/>
                <a:cs typeface="Courier New" panose="02070309020205020404" pitchFamily="49" charset="0"/>
              </a:rPr>
              <a:t>, se = </a:t>
            </a:r>
            <a:r>
              <a:rPr lang="en-US" sz="1600" dirty="0" err="1">
                <a:latin typeface="Courier New" panose="02070309020205020404" pitchFamily="49" charset="0"/>
                <a:cs typeface="Courier New" panose="02070309020205020404" pitchFamily="49" charset="0"/>
              </a:rPr>
              <a:t>twfe.event$se</a:t>
            </a:r>
            <a:r>
              <a:rPr lang="en-US" sz="1600" dirty="0">
                <a:latin typeface="Courier New" panose="02070309020205020404" pitchFamily="49" charset="0"/>
                <a:cs typeface="Courier New" panose="02070309020205020404" pitchFamily="49" charset="0"/>
              </a:rPr>
              <a:t>)</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err="1">
                <a:latin typeface="Courier New" panose="02070309020205020404" pitchFamily="49" charset="0"/>
                <a:cs typeface="Courier New" panose="02070309020205020404" pitchFamily="49" charset="0"/>
              </a:rPr>
              <a:t>twfe.event.plot</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rbind</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twfe.event.plot</a:t>
            </a:r>
            <a:r>
              <a:rPr lang="en-US" sz="1600" dirty="0">
                <a:latin typeface="Courier New" panose="02070309020205020404" pitchFamily="49" charset="0"/>
                <a:cs typeface="Courier New" panose="02070309020205020404" pitchFamily="49" charset="0"/>
              </a:rPr>
              <a:t>, </a:t>
            </a:r>
            <a:r>
              <a:rPr lang="en-US" sz="1600" dirty="0">
                <a:solidFill>
                  <a:srgbClr val="FF0000"/>
                </a:solidFill>
                <a:latin typeface="Courier New" panose="02070309020205020404" pitchFamily="49" charset="0"/>
                <a:cs typeface="Courier New" panose="02070309020205020404" pitchFamily="49" charset="0"/>
              </a:rPr>
              <a:t>c(-1, 0, 0)</a:t>
            </a:r>
            <a:r>
              <a:rPr lang="en-US" sz="1600" dirty="0">
                <a:latin typeface="Courier New" panose="02070309020205020404" pitchFamily="49" charset="0"/>
                <a:cs typeface="Courier New" panose="02070309020205020404" pitchFamily="49" charset="0"/>
              </a:rPr>
              <a:t>)</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err="1">
                <a:latin typeface="Courier New" panose="02070309020205020404" pitchFamily="49" charset="0"/>
                <a:cs typeface="Courier New" panose="02070309020205020404" pitchFamily="49" charset="0"/>
              </a:rPr>
              <a:t>ggplot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twfe.event.plot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aes</a:t>
            </a:r>
            <a:r>
              <a:rPr lang="en-US" sz="1600" dirty="0">
                <a:latin typeface="Courier New" panose="02070309020205020404" pitchFamily="49" charset="0"/>
                <a:cs typeface="Courier New" panose="02070309020205020404" pitchFamily="49" charset="0"/>
              </a:rPr>
              <a:t>(x = </a:t>
            </a:r>
            <a:r>
              <a:rPr lang="en-US" sz="1600" dirty="0" err="1">
                <a:latin typeface="Courier New" panose="02070309020205020404" pitchFamily="49" charset="0"/>
                <a:cs typeface="Courier New" panose="02070309020205020404" pitchFamily="49" charset="0"/>
              </a:rPr>
              <a:t>relt</a:t>
            </a:r>
            <a:r>
              <a:rPr lang="en-US" sz="1600" dirty="0">
                <a:latin typeface="Courier New" panose="02070309020205020404" pitchFamily="49" charset="0"/>
                <a:cs typeface="Courier New" panose="02070309020205020404" pitchFamily="49" charset="0"/>
              </a:rPr>
              <a:t>, y = b)) + </a:t>
            </a:r>
            <a:r>
              <a:rPr lang="en-US" sz="1600" dirty="0" err="1">
                <a:latin typeface="Courier New" panose="02070309020205020404" pitchFamily="49" charset="0"/>
                <a:cs typeface="Courier New" panose="02070309020205020404" pitchFamily="49" charset="0"/>
              </a:rPr>
              <a:t>geom_vline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xintercept</a:t>
            </a:r>
            <a:r>
              <a:rPr lang="en-US" sz="1600" dirty="0">
                <a:latin typeface="Courier New" panose="02070309020205020404" pitchFamily="49" charset="0"/>
                <a:cs typeface="Courier New" panose="02070309020205020404" pitchFamily="49" charset="0"/>
              </a:rPr>
              <a:t> = 0, </a:t>
            </a:r>
            <a:r>
              <a:rPr lang="en-US" sz="1600" dirty="0" err="1">
                <a:latin typeface="Courier New" panose="02070309020205020404" pitchFamily="49" charset="0"/>
                <a:cs typeface="Courier New" panose="02070309020205020404" pitchFamily="49" charset="0"/>
              </a:rPr>
              <a:t>linetype</a:t>
            </a:r>
            <a:r>
              <a:rPr lang="en-US" sz="1600" dirty="0">
                <a:latin typeface="Courier New" panose="02070309020205020404" pitchFamily="49" charset="0"/>
                <a:cs typeface="Courier New" panose="02070309020205020404" pitchFamily="49" charset="0"/>
              </a:rPr>
              <a:t> = "dashed") + </a:t>
            </a:r>
            <a:r>
              <a:rPr lang="en-US" sz="1600" dirty="0" err="1">
                <a:latin typeface="Courier New" panose="02070309020205020404" pitchFamily="49" charset="0"/>
                <a:cs typeface="Courier New" panose="02070309020205020404" pitchFamily="49" charset="0"/>
              </a:rPr>
              <a:t>geom_hline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yintercept</a:t>
            </a:r>
            <a:r>
              <a:rPr lang="en-US" sz="1600" dirty="0">
                <a:latin typeface="Courier New" panose="02070309020205020404" pitchFamily="49" charset="0"/>
                <a:cs typeface="Courier New" panose="02070309020205020404" pitchFamily="49" charset="0"/>
              </a:rPr>
              <a:t> = 0, </a:t>
            </a:r>
            <a:r>
              <a:rPr lang="en-US" sz="1600" dirty="0" err="1">
                <a:latin typeface="Courier New" panose="02070309020205020404" pitchFamily="49" charset="0"/>
                <a:cs typeface="Courier New" panose="02070309020205020404" pitchFamily="49" charset="0"/>
              </a:rPr>
              <a:t>linetype</a:t>
            </a:r>
            <a:r>
              <a:rPr lang="en-US" sz="1600" dirty="0">
                <a:latin typeface="Courier New" panose="02070309020205020404" pitchFamily="49" charset="0"/>
                <a:cs typeface="Courier New" panose="02070309020205020404" pitchFamily="49" charset="0"/>
              </a:rPr>
              <a:t> = "dashed") + </a:t>
            </a:r>
            <a:r>
              <a:rPr lang="en-US" sz="1600" dirty="0" err="1">
                <a:solidFill>
                  <a:srgbClr val="FF0000"/>
                </a:solidFill>
                <a:latin typeface="Courier New" panose="02070309020205020404" pitchFamily="49" charset="0"/>
                <a:cs typeface="Courier New" panose="02070309020205020404" pitchFamily="49" charset="0"/>
              </a:rPr>
              <a:t>geom_pointrange</a:t>
            </a:r>
            <a:r>
              <a:rPr lang="en-US" sz="1600" dirty="0">
                <a:solidFill>
                  <a:srgbClr val="FF0000"/>
                </a:solidFill>
                <a:latin typeface="Courier New" panose="02070309020205020404" pitchFamily="49" charset="0"/>
                <a:cs typeface="Courier New" panose="02070309020205020404" pitchFamily="49" charset="0"/>
              </a:rPr>
              <a:t>(</a:t>
            </a:r>
            <a:r>
              <a:rPr lang="en-US" sz="1600" dirty="0" err="1">
                <a:solidFill>
                  <a:srgbClr val="FF0000"/>
                </a:solidFill>
                <a:latin typeface="Courier New" panose="02070309020205020404" pitchFamily="49" charset="0"/>
                <a:cs typeface="Courier New" panose="02070309020205020404" pitchFamily="49" charset="0"/>
              </a:rPr>
              <a:t>aes</a:t>
            </a:r>
            <a:r>
              <a:rPr lang="en-US" sz="1600" dirty="0">
                <a:solidFill>
                  <a:srgbClr val="FF0000"/>
                </a:solidFill>
                <a:latin typeface="Courier New" panose="02070309020205020404" pitchFamily="49" charset="0"/>
                <a:cs typeface="Courier New" panose="02070309020205020404" pitchFamily="49" charset="0"/>
              </a:rPr>
              <a:t>(</a:t>
            </a:r>
            <a:r>
              <a:rPr lang="en-US" sz="1600" dirty="0" err="1">
                <a:solidFill>
                  <a:srgbClr val="FF0000"/>
                </a:solidFill>
                <a:latin typeface="Courier New" panose="02070309020205020404" pitchFamily="49" charset="0"/>
                <a:cs typeface="Courier New" panose="02070309020205020404" pitchFamily="49" charset="0"/>
              </a:rPr>
              <a:t>ymin</a:t>
            </a:r>
            <a:r>
              <a:rPr lang="en-US" sz="1600" dirty="0">
                <a:solidFill>
                  <a:srgbClr val="FF0000"/>
                </a:solidFill>
                <a:latin typeface="Courier New" panose="02070309020205020404" pitchFamily="49" charset="0"/>
                <a:cs typeface="Courier New" panose="02070309020205020404" pitchFamily="49" charset="0"/>
              </a:rPr>
              <a:t> = b - 2 * se, </a:t>
            </a:r>
            <a:r>
              <a:rPr lang="en-US" sz="1600" dirty="0" err="1">
                <a:solidFill>
                  <a:srgbClr val="FF0000"/>
                </a:solidFill>
                <a:latin typeface="Courier New" panose="02070309020205020404" pitchFamily="49" charset="0"/>
                <a:cs typeface="Courier New" panose="02070309020205020404" pitchFamily="49" charset="0"/>
              </a:rPr>
              <a:t>ymax</a:t>
            </a:r>
            <a:r>
              <a:rPr lang="en-US" sz="1600" dirty="0">
                <a:solidFill>
                  <a:srgbClr val="FF0000"/>
                </a:solidFill>
                <a:latin typeface="Courier New" panose="02070309020205020404" pitchFamily="49" charset="0"/>
                <a:cs typeface="Courier New" panose="02070309020205020404" pitchFamily="49" charset="0"/>
              </a:rPr>
              <a:t> = b + 2 * se), linewidth = 0.7)</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theme_gray</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base_size</a:t>
            </a:r>
            <a:r>
              <a:rPr lang="en-US" sz="1600" dirty="0">
                <a:latin typeface="Courier New" panose="02070309020205020404" pitchFamily="49" charset="0"/>
                <a:cs typeface="Courier New" panose="02070309020205020404" pitchFamily="49" charset="0"/>
              </a:rPr>
              <a:t> = 15) + theme(</a:t>
            </a:r>
            <a:r>
              <a:rPr lang="en-US" sz="1600" dirty="0" err="1">
                <a:latin typeface="Courier New" panose="02070309020205020404" pitchFamily="49" charset="0"/>
                <a:cs typeface="Courier New" panose="02070309020205020404" pitchFamily="49" charset="0"/>
              </a:rPr>
              <a:t>legend.position</a:t>
            </a:r>
            <a:r>
              <a:rPr lang="en-US" sz="1600" dirty="0">
                <a:latin typeface="Courier New" panose="02070309020205020404" pitchFamily="49" charset="0"/>
                <a:cs typeface="Courier New" panose="02070309020205020404" pitchFamily="49" charset="0"/>
              </a:rPr>
              <a:t> = c(0.85, 0.8)) + labs(x = "Time to First Conviction", y = "Average Treatment Effect on the Treated", title = "Event Study Estimates of the Impact of Conviction on Employment")</a:t>
            </a:r>
          </a:p>
        </p:txBody>
      </p:sp>
      <p:sp>
        <p:nvSpPr>
          <p:cNvPr id="4" name="Slide Number Placeholder 3">
            <a:extLst>
              <a:ext uri="{FF2B5EF4-FFF2-40B4-BE49-F238E27FC236}">
                <a16:creationId xmlns:a16="http://schemas.microsoft.com/office/drawing/2014/main" id="{6E343BB2-CD45-4271-BE14-6232FDC1373E}"/>
              </a:ext>
            </a:extLst>
          </p:cNvPr>
          <p:cNvSpPr>
            <a:spLocks noGrp="1"/>
          </p:cNvSpPr>
          <p:nvPr>
            <p:ph type="sldNum" sz="quarter" idx="12"/>
          </p:nvPr>
        </p:nvSpPr>
        <p:spPr/>
        <p:txBody>
          <a:bodyPr/>
          <a:lstStyle/>
          <a:p>
            <a:fld id="{653EC2E9-BBB0-4E49-A88D-C677C9DC5719}" type="slidenum">
              <a:rPr lang="en-US" smtClean="0"/>
              <a:t>19</a:t>
            </a:fld>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BB47AF4-2548-4CC6-0945-E87114674B63}"/>
                  </a:ext>
                </a:extLst>
              </p:cNvPr>
              <p:cNvSpPr txBox="1"/>
              <p:nvPr/>
            </p:nvSpPr>
            <p:spPr>
              <a:xfrm>
                <a:off x="3366655" y="4834878"/>
                <a:ext cx="8676156" cy="1477328"/>
              </a:xfrm>
              <a:prstGeom prst="rect">
                <a:avLst/>
              </a:prstGeom>
              <a:noFill/>
              <a:ln>
                <a:solidFill>
                  <a:schemeClr val="tx1">
                    <a:lumMod val="50000"/>
                    <a:lumOff val="50000"/>
                  </a:schemeClr>
                </a:solidFill>
              </a:ln>
            </p:spPr>
            <p:txBody>
              <a:bodyPr wrap="square" rtlCol="0">
                <a:spAutoFit/>
              </a:bodyPr>
              <a:lstStyle/>
              <a:p>
                <a:r>
                  <a:rPr lang="en-US" dirty="0">
                    <a:latin typeface="+mj-lt"/>
                  </a:rPr>
                  <a:t>This will plot the event study estimates with error bars. It requires us to put the coefficients and standard errors into a data frame so we can use</a:t>
                </a:r>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ggplot</a:t>
                </a:r>
                <a:r>
                  <a:rPr lang="en-US" b="1" dirty="0">
                    <a:latin typeface="Courier New" panose="02070309020205020404" pitchFamily="49" charset="0"/>
                    <a:cs typeface="Courier New" panose="02070309020205020404" pitchFamily="49" charset="0"/>
                  </a:rPr>
                  <a:t>()</a:t>
                </a:r>
                <a:r>
                  <a:rPr lang="en-US" dirty="0">
                    <a:latin typeface="+mj-lt"/>
                  </a:rPr>
                  <a:t>. We just need to manually add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dirty="0">
                    <a:latin typeface="+mj-lt"/>
                  </a:rPr>
                  <a:t> to the data frame (it is omitted in the regression output), which can be done with the</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rbind</a:t>
                </a:r>
                <a:r>
                  <a:rPr lang="en-US" b="1" dirty="0">
                    <a:latin typeface="Courier New" panose="02070309020205020404" pitchFamily="49" charset="0"/>
                    <a:cs typeface="Courier New" panose="02070309020205020404" pitchFamily="49" charset="0"/>
                  </a:rPr>
                  <a:t>() </a:t>
                </a:r>
                <a:r>
                  <a:rPr lang="en-US" dirty="0">
                    <a:latin typeface="+mj-lt"/>
                  </a:rPr>
                  <a:t>function. Note that a quick plot of the interactions using base R features is also available using</a:t>
                </a:r>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iplot</a:t>
                </a:r>
                <a:r>
                  <a:rPr lang="en-US" b="1" dirty="0">
                    <a:latin typeface="Courier New" panose="02070309020205020404" pitchFamily="49" charset="0"/>
                    <a:cs typeface="Courier New" panose="02070309020205020404" pitchFamily="49" charset="0"/>
                  </a:rPr>
                  <a:t>()</a:t>
                </a:r>
                <a:r>
                  <a:rPr lang="en-US" dirty="0">
                    <a:latin typeface="+mj-lt"/>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p:txBody>
          </p:sp>
        </mc:Choice>
        <mc:Fallback>
          <p:sp>
            <p:nvSpPr>
              <p:cNvPr id="8" name="TextBox 7">
                <a:extLst>
                  <a:ext uri="{FF2B5EF4-FFF2-40B4-BE49-F238E27FC236}">
                    <a16:creationId xmlns:a16="http://schemas.microsoft.com/office/drawing/2014/main" id="{8BB47AF4-2548-4CC6-0945-E87114674B63}"/>
                  </a:ext>
                </a:extLst>
              </p:cNvPr>
              <p:cNvSpPr txBox="1">
                <a:spLocks noRot="1" noChangeAspect="1" noMove="1" noResize="1" noEditPoints="1" noAdjustHandles="1" noChangeArrowheads="1" noChangeShapeType="1" noTextEdit="1"/>
              </p:cNvSpPr>
              <p:nvPr/>
            </p:nvSpPr>
            <p:spPr>
              <a:xfrm>
                <a:off x="3366655" y="4834878"/>
                <a:ext cx="8676156" cy="1477328"/>
              </a:xfrm>
              <a:prstGeom prst="rect">
                <a:avLst/>
              </a:prstGeom>
              <a:blipFill>
                <a:blip r:embed="rId2"/>
                <a:stretch>
                  <a:fillRect l="-491" t="-1639" r="-491" b="-5738"/>
                </a:stretch>
              </a:blipFill>
              <a:ln>
                <a:solidFill>
                  <a:schemeClr val="tx1">
                    <a:lumMod val="50000"/>
                    <a:lumOff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497815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B5538C6E-9422-D994-F4D4-69F450EF82B6}"/>
                  </a:ext>
                </a:extLst>
              </p:cNvPr>
              <p:cNvGraphicFramePr>
                <a:graphicFrameLocks noGrp="1"/>
              </p:cNvGraphicFramePr>
              <p:nvPr>
                <p:extLst>
                  <p:ext uri="{D42A27DB-BD31-4B8C-83A1-F6EECF244321}">
                    <p14:modId xmlns:p14="http://schemas.microsoft.com/office/powerpoint/2010/main" val="2579263875"/>
                  </p:ext>
                </p:extLst>
              </p:nvPr>
            </p:nvGraphicFramePr>
            <p:xfrm>
              <a:off x="1647603" y="1936639"/>
              <a:ext cx="8896791" cy="2140179"/>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1680916173"/>
                        </a:ext>
                      </a:extLst>
                    </a:gridCol>
                    <a:gridCol w="2032000">
                      <a:extLst>
                        <a:ext uri="{9D8B030D-6E8A-4147-A177-3AD203B41FA5}">
                          <a16:colId xmlns:a16="http://schemas.microsoft.com/office/drawing/2014/main" val="4120220891"/>
                        </a:ext>
                      </a:extLst>
                    </a:gridCol>
                    <a:gridCol w="2032000">
                      <a:extLst>
                        <a:ext uri="{9D8B030D-6E8A-4147-A177-3AD203B41FA5}">
                          <a16:colId xmlns:a16="http://schemas.microsoft.com/office/drawing/2014/main" val="2998464824"/>
                        </a:ext>
                      </a:extLst>
                    </a:gridCol>
                    <a:gridCol w="2800791">
                      <a:extLst>
                        <a:ext uri="{9D8B030D-6E8A-4147-A177-3AD203B41FA5}">
                          <a16:colId xmlns:a16="http://schemas.microsoft.com/office/drawing/2014/main" val="441768376"/>
                        </a:ext>
                      </a:extLst>
                    </a:gridCol>
                  </a:tblGrid>
                  <a:tr h="528293">
                    <a:tc>
                      <a:txBody>
                        <a:bodyPr/>
                        <a:lstStyle/>
                        <a:p>
                          <a:pPr algn="ctr"/>
                          <a:r>
                            <a:rPr lang="en-US" sz="2000" dirty="0">
                              <a:latin typeface="+mj-lt"/>
                            </a:rPr>
                            <a:t>Group</a:t>
                          </a:r>
                        </a:p>
                      </a:txBody>
                      <a:tcPr anchor="ctr"/>
                    </a:tc>
                    <a:tc>
                      <a:txBody>
                        <a:bodyPr/>
                        <a:lstStyle/>
                        <a:p>
                          <a:pPr algn="ctr"/>
                          <a:r>
                            <a:rPr lang="en-US" sz="2000" dirty="0">
                              <a:latin typeface="+mj-lt"/>
                            </a:rPr>
                            <a:t>Pretest Mean</a:t>
                          </a:r>
                        </a:p>
                      </a:txBody>
                      <a:tcPr anchor="ctr"/>
                    </a:tc>
                    <a:tc>
                      <a:txBody>
                        <a:bodyPr/>
                        <a:lstStyle/>
                        <a:p>
                          <a:pPr algn="ctr"/>
                          <a:r>
                            <a:rPr lang="en-US" sz="2000" dirty="0">
                              <a:latin typeface="+mj-lt"/>
                            </a:rPr>
                            <a:t>Posttest Mean</a:t>
                          </a:r>
                        </a:p>
                      </a:txBody>
                      <a:tcPr anchor="ctr"/>
                    </a:tc>
                    <a:tc>
                      <a:txBody>
                        <a:bodyPr/>
                        <a:lstStyle/>
                        <a:p>
                          <a:pPr algn="ctr"/>
                          <a:r>
                            <a:rPr lang="en-US" sz="2000" dirty="0">
                              <a:latin typeface="+mj-lt"/>
                            </a:rPr>
                            <a:t>Difference</a:t>
                          </a:r>
                        </a:p>
                      </a:txBody>
                      <a:tcPr anchor="ctr"/>
                    </a:tc>
                    <a:extLst>
                      <a:ext uri="{0D108BD9-81ED-4DB2-BD59-A6C34878D82A}">
                        <a16:rowId xmlns:a16="http://schemas.microsoft.com/office/drawing/2014/main" val="699312261"/>
                      </a:ext>
                    </a:extLst>
                  </a:tr>
                  <a:tr h="533966">
                    <a:tc>
                      <a:txBody>
                        <a:bodyPr/>
                        <a:lstStyle/>
                        <a:p>
                          <a:r>
                            <a:rPr lang="en-US" sz="2000" dirty="0">
                              <a:latin typeface="+mj-lt"/>
                            </a:rPr>
                            <a:t>Treatment (</a:t>
                          </a:r>
                          <a14:m>
                            <m:oMath xmlns:m="http://schemas.openxmlformats.org/officeDocument/2006/math">
                              <m:r>
                                <a:rPr lang="en-US" sz="2000" b="0" kern="1200" smtClean="0">
                                  <a:solidFill>
                                    <a:schemeClr val="dk1"/>
                                  </a:solidFill>
                                  <a:effectLst/>
                                  <a:latin typeface="Cambria Math" panose="02040503050406030204" pitchFamily="18" charset="0"/>
                                </a:rPr>
                                <m:t>𝑇</m:t>
                              </m:r>
                            </m:oMath>
                          </a14:m>
                          <a:r>
                            <a:rPr lang="en-US" sz="2000" dirty="0">
                              <a:latin typeface="+mj-lt"/>
                            </a:rPr>
                            <a:t>)</a:t>
                          </a:r>
                        </a:p>
                      </a:txBody>
                      <a:tcPr marL="182880"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sz="2000" i="1" kern="1200" smtClean="0">
                                        <a:solidFill>
                                          <a:schemeClr val="dk1"/>
                                        </a:solidFill>
                                        <a:effectLst/>
                                        <a:latin typeface="Cambria Math" panose="02040503050406030204" pitchFamily="18" charset="0"/>
                                      </a:rPr>
                                    </m:ctrlPr>
                                  </m:sSubSupPr>
                                  <m:e>
                                    <m:acc>
                                      <m:accPr>
                                        <m:chr m:val="̅"/>
                                        <m:ctrlPr>
                                          <a:rPr lang="en-US" sz="2000" i="1" kern="1200">
                                            <a:solidFill>
                                              <a:schemeClr val="dk1"/>
                                            </a:solidFill>
                                            <a:effectLst/>
                                            <a:latin typeface="Cambria Math" panose="02040503050406030204" pitchFamily="18" charset="0"/>
                                          </a:rPr>
                                        </m:ctrlPr>
                                      </m:accPr>
                                      <m:e>
                                        <m:r>
                                          <a:rPr lang="en-US" sz="2000" kern="1200">
                                            <a:solidFill>
                                              <a:schemeClr val="dk1"/>
                                            </a:solidFill>
                                            <a:effectLst/>
                                            <a:latin typeface="Cambria Math" panose="02040503050406030204" pitchFamily="18" charset="0"/>
                                          </a:rPr>
                                          <m:t>𝑌</m:t>
                                        </m:r>
                                      </m:e>
                                    </m:acc>
                                  </m:e>
                                  <m:sub>
                                    <m:r>
                                      <a:rPr lang="en-US" sz="2000" kern="1200">
                                        <a:solidFill>
                                          <a:schemeClr val="dk1"/>
                                        </a:solidFill>
                                        <a:effectLst/>
                                        <a:latin typeface="Cambria Math" panose="02040503050406030204" pitchFamily="18" charset="0"/>
                                      </a:rPr>
                                      <m:t>1</m:t>
                                    </m:r>
                                  </m:sub>
                                  <m:sup>
                                    <m:r>
                                      <a:rPr lang="en-US" sz="2000" b="0" kern="1200" smtClean="0">
                                        <a:solidFill>
                                          <a:schemeClr val="dk1"/>
                                        </a:solidFill>
                                        <a:effectLst/>
                                        <a:latin typeface="Cambria Math" panose="02040503050406030204" pitchFamily="18" charset="0"/>
                                      </a:rPr>
                                      <m:t>𝑇</m:t>
                                    </m:r>
                                  </m:sup>
                                </m:sSubSup>
                              </m:oMath>
                            </m:oMathPara>
                          </a14:m>
                          <a:endParaRPr lang="en-US" sz="2000" dirty="0">
                            <a:latin typeface="+mj-lt"/>
                          </a:endParaRPr>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sz="2000" i="1" kern="1200" smtClean="0">
                                        <a:solidFill>
                                          <a:schemeClr val="dk1"/>
                                        </a:solidFill>
                                        <a:effectLst/>
                                        <a:latin typeface="Cambria Math" panose="02040503050406030204" pitchFamily="18" charset="0"/>
                                      </a:rPr>
                                    </m:ctrlPr>
                                  </m:sSubSupPr>
                                  <m:e>
                                    <m:acc>
                                      <m:accPr>
                                        <m:chr m:val="̅"/>
                                        <m:ctrlPr>
                                          <a:rPr lang="en-US" sz="2000" i="1" kern="1200">
                                            <a:solidFill>
                                              <a:schemeClr val="dk1"/>
                                            </a:solidFill>
                                            <a:effectLst/>
                                            <a:latin typeface="Cambria Math" panose="02040503050406030204" pitchFamily="18" charset="0"/>
                                          </a:rPr>
                                        </m:ctrlPr>
                                      </m:accPr>
                                      <m:e>
                                        <m:r>
                                          <a:rPr lang="en-US" sz="2000" kern="1200">
                                            <a:solidFill>
                                              <a:schemeClr val="dk1"/>
                                            </a:solidFill>
                                            <a:effectLst/>
                                            <a:latin typeface="Cambria Math" panose="02040503050406030204" pitchFamily="18" charset="0"/>
                                          </a:rPr>
                                          <m:t>𝑌</m:t>
                                        </m:r>
                                      </m:e>
                                    </m:acc>
                                  </m:e>
                                  <m:sub>
                                    <m:r>
                                      <a:rPr lang="en-US" sz="2000" b="0" kern="1200" smtClean="0">
                                        <a:solidFill>
                                          <a:schemeClr val="dk1"/>
                                        </a:solidFill>
                                        <a:effectLst/>
                                        <a:latin typeface="Cambria Math" panose="02040503050406030204" pitchFamily="18" charset="0"/>
                                      </a:rPr>
                                      <m:t>2</m:t>
                                    </m:r>
                                  </m:sub>
                                  <m:sup>
                                    <m:r>
                                      <a:rPr lang="en-US" sz="2000" b="0" kern="1200" smtClean="0">
                                        <a:solidFill>
                                          <a:schemeClr val="dk1"/>
                                        </a:solidFill>
                                        <a:effectLst/>
                                        <a:latin typeface="Cambria Math" panose="02040503050406030204" pitchFamily="18" charset="0"/>
                                      </a:rPr>
                                      <m:t>𝑇</m:t>
                                    </m:r>
                                  </m:sup>
                                </m:sSubSup>
                              </m:oMath>
                            </m:oMathPara>
                          </a14:m>
                          <a:endParaRPr lang="en-US" sz="2000" dirty="0">
                            <a:latin typeface="+mj-lt"/>
                          </a:endParaRPr>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sz="2000" b="0" i="1" kern="1200" smtClean="0">
                                        <a:solidFill>
                                          <a:schemeClr val="dk1"/>
                                        </a:solidFill>
                                        <a:effectLst/>
                                        <a:latin typeface="Cambria Math" panose="02040503050406030204" pitchFamily="18" charset="0"/>
                                      </a:rPr>
                                    </m:ctrlPr>
                                  </m:sSubSupPr>
                                  <m:e>
                                    <m:acc>
                                      <m:accPr>
                                        <m:chr m:val="̅"/>
                                        <m:ctrlPr>
                                          <a:rPr lang="en-US" sz="2000" b="0" i="1" kern="1200">
                                            <a:solidFill>
                                              <a:schemeClr val="dk1"/>
                                            </a:solidFill>
                                            <a:effectLst/>
                                            <a:latin typeface="Cambria Math" panose="02040503050406030204" pitchFamily="18" charset="0"/>
                                          </a:rPr>
                                        </m:ctrlPr>
                                      </m:accPr>
                                      <m:e>
                                        <m:r>
                                          <a:rPr lang="en-US" sz="2000" b="0" kern="1200">
                                            <a:solidFill>
                                              <a:schemeClr val="dk1"/>
                                            </a:solidFill>
                                            <a:effectLst/>
                                            <a:latin typeface="Cambria Math" panose="02040503050406030204" pitchFamily="18" charset="0"/>
                                          </a:rPr>
                                          <m:t>𝑌</m:t>
                                        </m:r>
                                      </m:e>
                                    </m:acc>
                                  </m:e>
                                  <m:sub>
                                    <m:r>
                                      <a:rPr lang="en-US" sz="2000" b="0" kern="1200" smtClean="0">
                                        <a:solidFill>
                                          <a:schemeClr val="dk1"/>
                                        </a:solidFill>
                                        <a:effectLst/>
                                        <a:latin typeface="Cambria Math" panose="02040503050406030204" pitchFamily="18" charset="0"/>
                                      </a:rPr>
                                      <m:t>2</m:t>
                                    </m:r>
                                  </m:sub>
                                  <m:sup>
                                    <m:r>
                                      <a:rPr lang="en-US" sz="2000" b="0" kern="1200" smtClean="0">
                                        <a:solidFill>
                                          <a:schemeClr val="dk1"/>
                                        </a:solidFill>
                                        <a:effectLst/>
                                        <a:latin typeface="Cambria Math" panose="02040503050406030204" pitchFamily="18" charset="0"/>
                                      </a:rPr>
                                      <m:t>𝑇</m:t>
                                    </m:r>
                                  </m:sup>
                                </m:sSubSup>
                                <m:r>
                                  <a:rPr lang="en-US" sz="2000" b="0" kern="1200" smtClean="0">
                                    <a:solidFill>
                                      <a:schemeClr val="dk1"/>
                                    </a:solidFill>
                                    <a:effectLst/>
                                    <a:latin typeface="Cambria Math" panose="02040503050406030204" pitchFamily="18" charset="0"/>
                                  </a:rPr>
                                  <m:t>−</m:t>
                                </m:r>
                                <m:sSubSup>
                                  <m:sSubSupPr>
                                    <m:ctrlPr>
                                      <a:rPr lang="en-US" sz="2000" b="0" i="1" kern="1200" smtClean="0">
                                        <a:solidFill>
                                          <a:schemeClr val="dk1"/>
                                        </a:solidFill>
                                        <a:effectLst/>
                                        <a:latin typeface="Cambria Math" panose="02040503050406030204" pitchFamily="18" charset="0"/>
                                      </a:rPr>
                                    </m:ctrlPr>
                                  </m:sSubSupPr>
                                  <m:e>
                                    <m:acc>
                                      <m:accPr>
                                        <m:chr m:val="̅"/>
                                        <m:ctrlPr>
                                          <a:rPr lang="en-US" sz="2000" b="0" i="1" kern="1200">
                                            <a:solidFill>
                                              <a:schemeClr val="dk1"/>
                                            </a:solidFill>
                                            <a:effectLst/>
                                            <a:latin typeface="Cambria Math" panose="02040503050406030204" pitchFamily="18" charset="0"/>
                                          </a:rPr>
                                        </m:ctrlPr>
                                      </m:accPr>
                                      <m:e>
                                        <m:r>
                                          <a:rPr lang="en-US" sz="2000" b="0" kern="1200">
                                            <a:solidFill>
                                              <a:schemeClr val="dk1"/>
                                            </a:solidFill>
                                            <a:effectLst/>
                                            <a:latin typeface="Cambria Math" panose="02040503050406030204" pitchFamily="18" charset="0"/>
                                          </a:rPr>
                                          <m:t>𝑌</m:t>
                                        </m:r>
                                      </m:e>
                                    </m:acc>
                                  </m:e>
                                  <m:sub>
                                    <m:r>
                                      <a:rPr lang="en-US" sz="2000" b="0" kern="1200">
                                        <a:solidFill>
                                          <a:schemeClr val="dk1"/>
                                        </a:solidFill>
                                        <a:effectLst/>
                                        <a:latin typeface="Cambria Math" panose="02040503050406030204" pitchFamily="18" charset="0"/>
                                      </a:rPr>
                                      <m:t>1</m:t>
                                    </m:r>
                                  </m:sub>
                                  <m:sup>
                                    <m:r>
                                      <a:rPr lang="en-US" sz="2000" b="0" kern="1200" smtClean="0">
                                        <a:solidFill>
                                          <a:schemeClr val="dk1"/>
                                        </a:solidFill>
                                        <a:effectLst/>
                                        <a:latin typeface="Cambria Math" panose="02040503050406030204" pitchFamily="18" charset="0"/>
                                      </a:rPr>
                                      <m:t>𝑇</m:t>
                                    </m:r>
                                  </m:sup>
                                </m:sSubSup>
                              </m:oMath>
                            </m:oMathPara>
                          </a14:m>
                          <a:endParaRPr lang="en-US" sz="2000" b="0" dirty="0">
                            <a:latin typeface="+mj-lt"/>
                          </a:endParaRPr>
                        </a:p>
                      </a:txBody>
                      <a:tcPr anchor="ctr"/>
                    </a:tc>
                    <a:extLst>
                      <a:ext uri="{0D108BD9-81ED-4DB2-BD59-A6C34878D82A}">
                        <a16:rowId xmlns:a16="http://schemas.microsoft.com/office/drawing/2014/main" val="196633974"/>
                      </a:ext>
                    </a:extLst>
                  </a:tr>
                  <a:tr h="538960">
                    <a:tc>
                      <a:txBody>
                        <a:bodyPr/>
                        <a:lstStyle/>
                        <a:p>
                          <a:r>
                            <a:rPr lang="en-US" sz="2000" dirty="0">
                              <a:latin typeface="+mj-lt"/>
                            </a:rPr>
                            <a:t>Control (</a:t>
                          </a:r>
                          <a14:m>
                            <m:oMath xmlns:m="http://schemas.openxmlformats.org/officeDocument/2006/math">
                              <m:r>
                                <a:rPr lang="en-US" sz="2000" b="0" kern="1200" smtClean="0">
                                  <a:solidFill>
                                    <a:schemeClr val="dk1"/>
                                  </a:solidFill>
                                  <a:effectLst/>
                                  <a:latin typeface="Cambria Math" panose="02040503050406030204" pitchFamily="18" charset="0"/>
                                </a:rPr>
                                <m:t>𝐶</m:t>
                              </m:r>
                            </m:oMath>
                          </a14:m>
                          <a:r>
                            <a:rPr lang="en-US" sz="2000" dirty="0">
                              <a:latin typeface="+mj-lt"/>
                            </a:rPr>
                            <a:t>)</a:t>
                          </a:r>
                        </a:p>
                      </a:txBody>
                      <a:tcPr marL="182880"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sz="2000" i="1" kern="1200" smtClean="0">
                                        <a:solidFill>
                                          <a:schemeClr val="dk1"/>
                                        </a:solidFill>
                                        <a:effectLst/>
                                        <a:latin typeface="Cambria Math" panose="02040503050406030204" pitchFamily="18" charset="0"/>
                                      </a:rPr>
                                    </m:ctrlPr>
                                  </m:sSubSupPr>
                                  <m:e>
                                    <m:acc>
                                      <m:accPr>
                                        <m:chr m:val="̅"/>
                                        <m:ctrlPr>
                                          <a:rPr lang="en-US" sz="2000" i="1" kern="1200">
                                            <a:solidFill>
                                              <a:schemeClr val="dk1"/>
                                            </a:solidFill>
                                            <a:effectLst/>
                                            <a:latin typeface="Cambria Math" panose="02040503050406030204" pitchFamily="18" charset="0"/>
                                          </a:rPr>
                                        </m:ctrlPr>
                                      </m:accPr>
                                      <m:e>
                                        <m:r>
                                          <a:rPr lang="en-US" sz="2000" kern="1200">
                                            <a:solidFill>
                                              <a:schemeClr val="dk1"/>
                                            </a:solidFill>
                                            <a:effectLst/>
                                            <a:latin typeface="Cambria Math" panose="02040503050406030204" pitchFamily="18" charset="0"/>
                                          </a:rPr>
                                          <m:t>𝑌</m:t>
                                        </m:r>
                                      </m:e>
                                    </m:acc>
                                  </m:e>
                                  <m:sub>
                                    <m:r>
                                      <a:rPr lang="en-US" sz="2000" kern="1200">
                                        <a:solidFill>
                                          <a:schemeClr val="dk1"/>
                                        </a:solidFill>
                                        <a:effectLst/>
                                        <a:latin typeface="Cambria Math" panose="02040503050406030204" pitchFamily="18" charset="0"/>
                                      </a:rPr>
                                      <m:t>1</m:t>
                                    </m:r>
                                  </m:sub>
                                  <m:sup>
                                    <m:r>
                                      <a:rPr lang="en-US" sz="2000" b="0" kern="1200" smtClean="0">
                                        <a:solidFill>
                                          <a:schemeClr val="dk1"/>
                                        </a:solidFill>
                                        <a:effectLst/>
                                        <a:latin typeface="Cambria Math" panose="02040503050406030204" pitchFamily="18" charset="0"/>
                                      </a:rPr>
                                      <m:t>𝐶</m:t>
                                    </m:r>
                                  </m:sup>
                                </m:sSubSup>
                              </m:oMath>
                            </m:oMathPara>
                          </a14:m>
                          <a:endParaRPr lang="en-US" sz="2000" dirty="0">
                            <a:latin typeface="+mj-lt"/>
                          </a:endParaRPr>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sz="2000" i="1" kern="1200" smtClean="0">
                                        <a:solidFill>
                                          <a:schemeClr val="dk1"/>
                                        </a:solidFill>
                                        <a:effectLst/>
                                        <a:latin typeface="Cambria Math" panose="02040503050406030204" pitchFamily="18" charset="0"/>
                                      </a:rPr>
                                    </m:ctrlPr>
                                  </m:sSubSupPr>
                                  <m:e>
                                    <m:acc>
                                      <m:accPr>
                                        <m:chr m:val="̅"/>
                                        <m:ctrlPr>
                                          <a:rPr lang="en-US" sz="2000" i="1" kern="1200">
                                            <a:solidFill>
                                              <a:schemeClr val="dk1"/>
                                            </a:solidFill>
                                            <a:effectLst/>
                                            <a:latin typeface="Cambria Math" panose="02040503050406030204" pitchFamily="18" charset="0"/>
                                          </a:rPr>
                                        </m:ctrlPr>
                                      </m:accPr>
                                      <m:e>
                                        <m:r>
                                          <a:rPr lang="en-US" sz="2000" kern="1200">
                                            <a:solidFill>
                                              <a:schemeClr val="dk1"/>
                                            </a:solidFill>
                                            <a:effectLst/>
                                            <a:latin typeface="Cambria Math" panose="02040503050406030204" pitchFamily="18" charset="0"/>
                                          </a:rPr>
                                          <m:t>𝑌</m:t>
                                        </m:r>
                                      </m:e>
                                    </m:acc>
                                  </m:e>
                                  <m:sub>
                                    <m:r>
                                      <a:rPr lang="en-US" sz="2000" b="0" kern="1200" smtClean="0">
                                        <a:solidFill>
                                          <a:schemeClr val="dk1"/>
                                        </a:solidFill>
                                        <a:effectLst/>
                                        <a:latin typeface="Cambria Math" panose="02040503050406030204" pitchFamily="18" charset="0"/>
                                      </a:rPr>
                                      <m:t>2</m:t>
                                    </m:r>
                                  </m:sub>
                                  <m:sup>
                                    <m:r>
                                      <a:rPr lang="en-US" sz="2000" b="0" kern="1200" smtClean="0">
                                        <a:solidFill>
                                          <a:schemeClr val="dk1"/>
                                        </a:solidFill>
                                        <a:effectLst/>
                                        <a:latin typeface="Cambria Math" panose="02040503050406030204" pitchFamily="18" charset="0"/>
                                      </a:rPr>
                                      <m:t>𝐶</m:t>
                                    </m:r>
                                  </m:sup>
                                </m:sSubSup>
                              </m:oMath>
                            </m:oMathPara>
                          </a14:m>
                          <a:endParaRPr lang="en-US" sz="2000" dirty="0">
                            <a:latin typeface="+mj-lt"/>
                          </a:endParaRPr>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sz="2000" b="0" i="1" kern="1200" smtClean="0">
                                        <a:solidFill>
                                          <a:schemeClr val="dk1"/>
                                        </a:solidFill>
                                        <a:effectLst/>
                                        <a:latin typeface="Cambria Math" panose="02040503050406030204" pitchFamily="18" charset="0"/>
                                      </a:rPr>
                                    </m:ctrlPr>
                                  </m:sSubSupPr>
                                  <m:e>
                                    <m:acc>
                                      <m:accPr>
                                        <m:chr m:val="̅"/>
                                        <m:ctrlPr>
                                          <a:rPr lang="en-US" sz="2000" b="0" i="1" kern="1200">
                                            <a:solidFill>
                                              <a:schemeClr val="dk1"/>
                                            </a:solidFill>
                                            <a:effectLst/>
                                            <a:latin typeface="Cambria Math" panose="02040503050406030204" pitchFamily="18" charset="0"/>
                                          </a:rPr>
                                        </m:ctrlPr>
                                      </m:accPr>
                                      <m:e>
                                        <m:r>
                                          <a:rPr lang="en-US" sz="2000" b="0" kern="1200">
                                            <a:solidFill>
                                              <a:schemeClr val="dk1"/>
                                            </a:solidFill>
                                            <a:effectLst/>
                                            <a:latin typeface="Cambria Math" panose="02040503050406030204" pitchFamily="18" charset="0"/>
                                          </a:rPr>
                                          <m:t>𝑌</m:t>
                                        </m:r>
                                      </m:e>
                                    </m:acc>
                                  </m:e>
                                  <m:sub>
                                    <m:r>
                                      <a:rPr lang="en-US" sz="2000" b="0" kern="1200" smtClean="0">
                                        <a:solidFill>
                                          <a:schemeClr val="dk1"/>
                                        </a:solidFill>
                                        <a:effectLst/>
                                        <a:latin typeface="Cambria Math" panose="02040503050406030204" pitchFamily="18" charset="0"/>
                                      </a:rPr>
                                      <m:t>2</m:t>
                                    </m:r>
                                  </m:sub>
                                  <m:sup>
                                    <m:r>
                                      <a:rPr lang="en-US" sz="2000" b="0" kern="1200" smtClean="0">
                                        <a:solidFill>
                                          <a:schemeClr val="dk1"/>
                                        </a:solidFill>
                                        <a:effectLst/>
                                        <a:latin typeface="Cambria Math" panose="02040503050406030204" pitchFamily="18" charset="0"/>
                                      </a:rPr>
                                      <m:t>𝐶</m:t>
                                    </m:r>
                                  </m:sup>
                                </m:sSubSup>
                                <m:r>
                                  <a:rPr lang="en-US" sz="2000" b="0" kern="1200" smtClean="0">
                                    <a:solidFill>
                                      <a:schemeClr val="dk1"/>
                                    </a:solidFill>
                                    <a:effectLst/>
                                    <a:latin typeface="Cambria Math" panose="02040503050406030204" pitchFamily="18" charset="0"/>
                                  </a:rPr>
                                  <m:t>−</m:t>
                                </m:r>
                                <m:sSubSup>
                                  <m:sSubSupPr>
                                    <m:ctrlPr>
                                      <a:rPr lang="en-US" sz="2000" b="0" i="1" kern="1200" smtClean="0">
                                        <a:solidFill>
                                          <a:schemeClr val="dk1"/>
                                        </a:solidFill>
                                        <a:effectLst/>
                                        <a:latin typeface="Cambria Math" panose="02040503050406030204" pitchFamily="18" charset="0"/>
                                      </a:rPr>
                                    </m:ctrlPr>
                                  </m:sSubSupPr>
                                  <m:e>
                                    <m:acc>
                                      <m:accPr>
                                        <m:chr m:val="̅"/>
                                        <m:ctrlPr>
                                          <a:rPr lang="en-US" sz="2000" b="0" i="1" kern="1200">
                                            <a:solidFill>
                                              <a:schemeClr val="dk1"/>
                                            </a:solidFill>
                                            <a:effectLst/>
                                            <a:latin typeface="Cambria Math" panose="02040503050406030204" pitchFamily="18" charset="0"/>
                                          </a:rPr>
                                        </m:ctrlPr>
                                      </m:accPr>
                                      <m:e>
                                        <m:r>
                                          <a:rPr lang="en-US" sz="2000" b="0" kern="1200">
                                            <a:solidFill>
                                              <a:schemeClr val="dk1"/>
                                            </a:solidFill>
                                            <a:effectLst/>
                                            <a:latin typeface="Cambria Math" panose="02040503050406030204" pitchFamily="18" charset="0"/>
                                          </a:rPr>
                                          <m:t>𝑌</m:t>
                                        </m:r>
                                      </m:e>
                                    </m:acc>
                                  </m:e>
                                  <m:sub>
                                    <m:r>
                                      <a:rPr lang="en-US" sz="2000" b="0" kern="1200">
                                        <a:solidFill>
                                          <a:schemeClr val="dk1"/>
                                        </a:solidFill>
                                        <a:effectLst/>
                                        <a:latin typeface="Cambria Math" panose="02040503050406030204" pitchFamily="18" charset="0"/>
                                      </a:rPr>
                                      <m:t>1</m:t>
                                    </m:r>
                                  </m:sub>
                                  <m:sup>
                                    <m:r>
                                      <a:rPr lang="en-US" sz="2000" b="0" kern="1200" smtClean="0">
                                        <a:solidFill>
                                          <a:schemeClr val="dk1"/>
                                        </a:solidFill>
                                        <a:effectLst/>
                                        <a:latin typeface="Cambria Math" panose="02040503050406030204" pitchFamily="18" charset="0"/>
                                      </a:rPr>
                                      <m:t>𝐶</m:t>
                                    </m:r>
                                  </m:sup>
                                </m:sSubSup>
                              </m:oMath>
                            </m:oMathPara>
                          </a14:m>
                          <a:endParaRPr lang="en-US" sz="2000" dirty="0">
                            <a:latin typeface="+mj-lt"/>
                          </a:endParaRPr>
                        </a:p>
                      </a:txBody>
                      <a:tcPr anchor="ctr"/>
                    </a:tc>
                    <a:extLst>
                      <a:ext uri="{0D108BD9-81ED-4DB2-BD59-A6C34878D82A}">
                        <a16:rowId xmlns:a16="http://schemas.microsoft.com/office/drawing/2014/main" val="1957226583"/>
                      </a:ext>
                    </a:extLst>
                  </a:tr>
                  <a:tr h="538960">
                    <a:tc>
                      <a:txBody>
                        <a:bodyPr/>
                        <a:lstStyle/>
                        <a:p>
                          <a:r>
                            <a:rPr lang="en-US" sz="2000" dirty="0">
                              <a:latin typeface="+mj-lt"/>
                            </a:rPr>
                            <a:t>Difference</a:t>
                          </a:r>
                        </a:p>
                      </a:txBody>
                      <a:tcPr marL="18288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US" sz="2000" b="0" i="1" kern="1200" smtClean="0">
                                        <a:solidFill>
                                          <a:schemeClr val="dk1"/>
                                        </a:solidFill>
                                        <a:effectLst/>
                                        <a:latin typeface="Cambria Math" panose="02040503050406030204" pitchFamily="18" charset="0"/>
                                      </a:rPr>
                                    </m:ctrlPr>
                                  </m:sSubSupPr>
                                  <m:e>
                                    <m:acc>
                                      <m:accPr>
                                        <m:chr m:val="̅"/>
                                        <m:ctrlPr>
                                          <a:rPr lang="en-US" sz="2000" b="0" i="1" kern="1200">
                                            <a:solidFill>
                                              <a:schemeClr val="dk1"/>
                                            </a:solidFill>
                                            <a:effectLst/>
                                            <a:latin typeface="Cambria Math" panose="02040503050406030204" pitchFamily="18" charset="0"/>
                                          </a:rPr>
                                        </m:ctrlPr>
                                      </m:accPr>
                                      <m:e>
                                        <m:r>
                                          <a:rPr lang="en-US" sz="2000" b="0" kern="1200">
                                            <a:solidFill>
                                              <a:schemeClr val="dk1"/>
                                            </a:solidFill>
                                            <a:effectLst/>
                                            <a:latin typeface="Cambria Math" panose="02040503050406030204" pitchFamily="18" charset="0"/>
                                          </a:rPr>
                                          <m:t>𝑌</m:t>
                                        </m:r>
                                      </m:e>
                                    </m:acc>
                                  </m:e>
                                  <m:sub>
                                    <m:r>
                                      <a:rPr lang="en-US" sz="2000" b="0" kern="1200" smtClean="0">
                                        <a:solidFill>
                                          <a:schemeClr val="dk1"/>
                                        </a:solidFill>
                                        <a:effectLst/>
                                        <a:latin typeface="Cambria Math" panose="02040503050406030204" pitchFamily="18" charset="0"/>
                                      </a:rPr>
                                      <m:t>1</m:t>
                                    </m:r>
                                  </m:sub>
                                  <m:sup>
                                    <m:r>
                                      <a:rPr lang="en-US" sz="2000" b="0" kern="1200" smtClean="0">
                                        <a:solidFill>
                                          <a:schemeClr val="dk1"/>
                                        </a:solidFill>
                                        <a:effectLst/>
                                        <a:latin typeface="Cambria Math" panose="02040503050406030204" pitchFamily="18" charset="0"/>
                                      </a:rPr>
                                      <m:t>𝑇</m:t>
                                    </m:r>
                                  </m:sup>
                                </m:sSubSup>
                                <m:r>
                                  <a:rPr lang="en-US" sz="2000" b="0" kern="1200" smtClean="0">
                                    <a:solidFill>
                                      <a:schemeClr val="dk1"/>
                                    </a:solidFill>
                                    <a:effectLst/>
                                    <a:latin typeface="Cambria Math" panose="02040503050406030204" pitchFamily="18" charset="0"/>
                                  </a:rPr>
                                  <m:t>−</m:t>
                                </m:r>
                                <m:sSubSup>
                                  <m:sSubSupPr>
                                    <m:ctrlPr>
                                      <a:rPr lang="en-US" sz="2000" b="0" i="1" kern="1200" smtClean="0">
                                        <a:solidFill>
                                          <a:schemeClr val="dk1"/>
                                        </a:solidFill>
                                        <a:effectLst/>
                                        <a:latin typeface="Cambria Math" panose="02040503050406030204" pitchFamily="18" charset="0"/>
                                      </a:rPr>
                                    </m:ctrlPr>
                                  </m:sSubSupPr>
                                  <m:e>
                                    <m:acc>
                                      <m:accPr>
                                        <m:chr m:val="̅"/>
                                        <m:ctrlPr>
                                          <a:rPr lang="en-US" sz="2000" b="0" i="1" kern="1200">
                                            <a:solidFill>
                                              <a:schemeClr val="dk1"/>
                                            </a:solidFill>
                                            <a:effectLst/>
                                            <a:latin typeface="Cambria Math" panose="02040503050406030204" pitchFamily="18" charset="0"/>
                                          </a:rPr>
                                        </m:ctrlPr>
                                      </m:accPr>
                                      <m:e>
                                        <m:r>
                                          <a:rPr lang="en-US" sz="2000" b="0" kern="1200">
                                            <a:solidFill>
                                              <a:schemeClr val="dk1"/>
                                            </a:solidFill>
                                            <a:effectLst/>
                                            <a:latin typeface="Cambria Math" panose="02040503050406030204" pitchFamily="18" charset="0"/>
                                          </a:rPr>
                                          <m:t>𝑌</m:t>
                                        </m:r>
                                      </m:e>
                                    </m:acc>
                                  </m:e>
                                  <m:sub>
                                    <m:r>
                                      <a:rPr lang="en-US" sz="2000" b="0" kern="1200" smtClean="0">
                                        <a:solidFill>
                                          <a:schemeClr val="dk1"/>
                                        </a:solidFill>
                                        <a:effectLst/>
                                        <a:latin typeface="Cambria Math" panose="02040503050406030204" pitchFamily="18" charset="0"/>
                                      </a:rPr>
                                      <m:t>1</m:t>
                                    </m:r>
                                  </m:sub>
                                  <m:sup>
                                    <m:r>
                                      <a:rPr lang="en-US" sz="2000" b="0" kern="1200" smtClean="0">
                                        <a:solidFill>
                                          <a:schemeClr val="dk1"/>
                                        </a:solidFill>
                                        <a:effectLst/>
                                        <a:latin typeface="Cambria Math" panose="02040503050406030204" pitchFamily="18" charset="0"/>
                                      </a:rPr>
                                      <m:t>𝐶</m:t>
                                    </m:r>
                                  </m:sup>
                                </m:sSubSup>
                              </m:oMath>
                            </m:oMathPara>
                          </a14:m>
                          <a:endParaRPr lang="en-US" sz="2000" b="0" kern="1200" dirty="0">
                            <a:solidFill>
                              <a:schemeClr val="dk1"/>
                            </a:solidFill>
                            <a:latin typeface="+mj-lt"/>
                            <a:ea typeface="+mn-ea"/>
                            <a:cs typeface="+mn-cs"/>
                          </a:endParaRPr>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sz="2000" b="0" i="1" kern="1200" smtClean="0">
                                        <a:solidFill>
                                          <a:schemeClr val="dk1"/>
                                        </a:solidFill>
                                        <a:effectLst/>
                                        <a:latin typeface="Cambria Math" panose="02040503050406030204" pitchFamily="18" charset="0"/>
                                      </a:rPr>
                                    </m:ctrlPr>
                                  </m:sSubSupPr>
                                  <m:e>
                                    <m:acc>
                                      <m:accPr>
                                        <m:chr m:val="̅"/>
                                        <m:ctrlPr>
                                          <a:rPr lang="en-US" sz="2000" b="0" i="1" kern="1200">
                                            <a:solidFill>
                                              <a:schemeClr val="dk1"/>
                                            </a:solidFill>
                                            <a:effectLst/>
                                            <a:latin typeface="Cambria Math" panose="02040503050406030204" pitchFamily="18" charset="0"/>
                                          </a:rPr>
                                        </m:ctrlPr>
                                      </m:accPr>
                                      <m:e>
                                        <m:r>
                                          <a:rPr lang="en-US" sz="2000" b="0" kern="1200">
                                            <a:solidFill>
                                              <a:schemeClr val="dk1"/>
                                            </a:solidFill>
                                            <a:effectLst/>
                                            <a:latin typeface="Cambria Math" panose="02040503050406030204" pitchFamily="18" charset="0"/>
                                          </a:rPr>
                                          <m:t>𝑌</m:t>
                                        </m:r>
                                      </m:e>
                                    </m:acc>
                                  </m:e>
                                  <m:sub>
                                    <m:r>
                                      <a:rPr lang="en-US" sz="2000" b="0" kern="1200" smtClean="0">
                                        <a:solidFill>
                                          <a:schemeClr val="dk1"/>
                                        </a:solidFill>
                                        <a:effectLst/>
                                        <a:latin typeface="Cambria Math" panose="02040503050406030204" pitchFamily="18" charset="0"/>
                                      </a:rPr>
                                      <m:t>2</m:t>
                                    </m:r>
                                  </m:sub>
                                  <m:sup>
                                    <m:r>
                                      <a:rPr lang="en-US" sz="2000" b="0" kern="1200" smtClean="0">
                                        <a:solidFill>
                                          <a:schemeClr val="dk1"/>
                                        </a:solidFill>
                                        <a:effectLst/>
                                        <a:latin typeface="Cambria Math" panose="02040503050406030204" pitchFamily="18" charset="0"/>
                                      </a:rPr>
                                      <m:t>𝑇</m:t>
                                    </m:r>
                                  </m:sup>
                                </m:sSubSup>
                                <m:r>
                                  <a:rPr lang="en-US" sz="2000" b="0" kern="1200" smtClean="0">
                                    <a:solidFill>
                                      <a:schemeClr val="dk1"/>
                                    </a:solidFill>
                                    <a:effectLst/>
                                    <a:latin typeface="Cambria Math" panose="02040503050406030204" pitchFamily="18" charset="0"/>
                                  </a:rPr>
                                  <m:t>−</m:t>
                                </m:r>
                                <m:sSubSup>
                                  <m:sSubSupPr>
                                    <m:ctrlPr>
                                      <a:rPr lang="en-US" sz="2000" b="0" i="1" kern="1200" smtClean="0">
                                        <a:solidFill>
                                          <a:schemeClr val="dk1"/>
                                        </a:solidFill>
                                        <a:effectLst/>
                                        <a:latin typeface="Cambria Math" panose="02040503050406030204" pitchFamily="18" charset="0"/>
                                      </a:rPr>
                                    </m:ctrlPr>
                                  </m:sSubSupPr>
                                  <m:e>
                                    <m:acc>
                                      <m:accPr>
                                        <m:chr m:val="̅"/>
                                        <m:ctrlPr>
                                          <a:rPr lang="en-US" sz="2000" b="0" i="1" kern="1200">
                                            <a:solidFill>
                                              <a:schemeClr val="dk1"/>
                                            </a:solidFill>
                                            <a:effectLst/>
                                            <a:latin typeface="Cambria Math" panose="02040503050406030204" pitchFamily="18" charset="0"/>
                                          </a:rPr>
                                        </m:ctrlPr>
                                      </m:accPr>
                                      <m:e>
                                        <m:r>
                                          <a:rPr lang="en-US" sz="2000" b="0" kern="1200">
                                            <a:solidFill>
                                              <a:schemeClr val="dk1"/>
                                            </a:solidFill>
                                            <a:effectLst/>
                                            <a:latin typeface="Cambria Math" panose="02040503050406030204" pitchFamily="18" charset="0"/>
                                          </a:rPr>
                                          <m:t>𝑌</m:t>
                                        </m:r>
                                      </m:e>
                                    </m:acc>
                                  </m:e>
                                  <m:sub>
                                    <m:r>
                                      <a:rPr lang="en-US" sz="2000" b="0" kern="1200" smtClean="0">
                                        <a:solidFill>
                                          <a:schemeClr val="dk1"/>
                                        </a:solidFill>
                                        <a:effectLst/>
                                        <a:latin typeface="Cambria Math" panose="02040503050406030204" pitchFamily="18" charset="0"/>
                                      </a:rPr>
                                      <m:t>2</m:t>
                                    </m:r>
                                  </m:sub>
                                  <m:sup>
                                    <m:r>
                                      <a:rPr lang="en-US" sz="2000" b="0" kern="1200" smtClean="0">
                                        <a:solidFill>
                                          <a:schemeClr val="dk1"/>
                                        </a:solidFill>
                                        <a:effectLst/>
                                        <a:latin typeface="Cambria Math" panose="02040503050406030204" pitchFamily="18" charset="0"/>
                                      </a:rPr>
                                      <m:t>𝐶</m:t>
                                    </m:r>
                                  </m:sup>
                                </m:sSubSup>
                              </m:oMath>
                            </m:oMathPara>
                          </a14:m>
                          <a:endParaRPr lang="en-US" sz="2000" b="0" dirty="0">
                            <a:latin typeface="+mj-lt"/>
                          </a:endParaRPr>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2000" b="1" i="1" kern="1200" smtClean="0">
                                        <a:solidFill>
                                          <a:schemeClr val="dk1"/>
                                        </a:solidFill>
                                        <a:effectLst/>
                                        <a:latin typeface="Cambria Math" panose="02040503050406030204" pitchFamily="18" charset="0"/>
                                      </a:rPr>
                                    </m:ctrlPr>
                                  </m:dPr>
                                  <m:e>
                                    <m:sSubSup>
                                      <m:sSubSupPr>
                                        <m:ctrlPr>
                                          <a:rPr lang="en-US" sz="2000" b="1" i="1" kern="1200">
                                            <a:solidFill>
                                              <a:schemeClr val="dk1"/>
                                            </a:solidFill>
                                            <a:effectLst/>
                                            <a:latin typeface="Cambria Math" panose="02040503050406030204" pitchFamily="18" charset="0"/>
                                          </a:rPr>
                                        </m:ctrlPr>
                                      </m:sSubSupPr>
                                      <m:e>
                                        <m:acc>
                                          <m:accPr>
                                            <m:chr m:val="̅"/>
                                            <m:ctrlPr>
                                              <a:rPr lang="en-US" sz="2000" b="1" i="1" kern="1200">
                                                <a:solidFill>
                                                  <a:schemeClr val="dk1"/>
                                                </a:solidFill>
                                                <a:effectLst/>
                                                <a:latin typeface="Cambria Math" panose="02040503050406030204" pitchFamily="18" charset="0"/>
                                              </a:rPr>
                                            </m:ctrlPr>
                                          </m:accPr>
                                          <m:e>
                                            <m:r>
                                              <a:rPr lang="en-US" sz="2000" b="1" kern="1200">
                                                <a:solidFill>
                                                  <a:schemeClr val="dk1"/>
                                                </a:solidFill>
                                                <a:effectLst/>
                                                <a:latin typeface="Cambria Math" panose="02040503050406030204" pitchFamily="18" charset="0"/>
                                              </a:rPr>
                                              <m:t>𝒀</m:t>
                                            </m:r>
                                          </m:e>
                                        </m:acc>
                                      </m:e>
                                      <m:sub>
                                        <m:r>
                                          <a:rPr lang="en-US" sz="2000" b="1" kern="1200">
                                            <a:solidFill>
                                              <a:schemeClr val="dk1"/>
                                            </a:solidFill>
                                            <a:effectLst/>
                                            <a:latin typeface="Cambria Math" panose="02040503050406030204" pitchFamily="18" charset="0"/>
                                          </a:rPr>
                                          <m:t>𝟐</m:t>
                                        </m:r>
                                      </m:sub>
                                      <m:sup>
                                        <m:r>
                                          <a:rPr lang="en-US" sz="2000" b="1" kern="1200" smtClean="0">
                                            <a:solidFill>
                                              <a:schemeClr val="dk1"/>
                                            </a:solidFill>
                                            <a:effectLst/>
                                            <a:latin typeface="Cambria Math" panose="02040503050406030204" pitchFamily="18" charset="0"/>
                                          </a:rPr>
                                          <m:t>𝑻</m:t>
                                        </m:r>
                                      </m:sup>
                                    </m:sSubSup>
                                    <m:r>
                                      <a:rPr lang="en-US" sz="2000" b="1" kern="1200">
                                        <a:solidFill>
                                          <a:schemeClr val="dk1"/>
                                        </a:solidFill>
                                        <a:effectLst/>
                                        <a:latin typeface="Cambria Math" panose="02040503050406030204" pitchFamily="18" charset="0"/>
                                      </a:rPr>
                                      <m:t>−</m:t>
                                    </m:r>
                                    <m:sSubSup>
                                      <m:sSubSupPr>
                                        <m:ctrlPr>
                                          <a:rPr lang="en-US" sz="2000" b="1" i="1" kern="1200">
                                            <a:solidFill>
                                              <a:schemeClr val="dk1"/>
                                            </a:solidFill>
                                            <a:effectLst/>
                                            <a:latin typeface="Cambria Math" panose="02040503050406030204" pitchFamily="18" charset="0"/>
                                          </a:rPr>
                                        </m:ctrlPr>
                                      </m:sSubSupPr>
                                      <m:e>
                                        <m:acc>
                                          <m:accPr>
                                            <m:chr m:val="̅"/>
                                            <m:ctrlPr>
                                              <a:rPr lang="en-US" sz="2000" b="1" i="1" kern="1200">
                                                <a:solidFill>
                                                  <a:schemeClr val="dk1"/>
                                                </a:solidFill>
                                                <a:effectLst/>
                                                <a:latin typeface="Cambria Math" panose="02040503050406030204" pitchFamily="18" charset="0"/>
                                              </a:rPr>
                                            </m:ctrlPr>
                                          </m:accPr>
                                          <m:e>
                                            <m:r>
                                              <a:rPr lang="en-US" sz="2000" b="1" kern="1200">
                                                <a:solidFill>
                                                  <a:schemeClr val="dk1"/>
                                                </a:solidFill>
                                                <a:effectLst/>
                                                <a:latin typeface="Cambria Math" panose="02040503050406030204" pitchFamily="18" charset="0"/>
                                              </a:rPr>
                                              <m:t>𝒀</m:t>
                                            </m:r>
                                          </m:e>
                                        </m:acc>
                                      </m:e>
                                      <m:sub>
                                        <m:r>
                                          <a:rPr lang="en-US" sz="2000" b="1" kern="1200">
                                            <a:solidFill>
                                              <a:schemeClr val="dk1"/>
                                            </a:solidFill>
                                            <a:effectLst/>
                                            <a:latin typeface="Cambria Math" panose="02040503050406030204" pitchFamily="18" charset="0"/>
                                          </a:rPr>
                                          <m:t>𝟏</m:t>
                                        </m:r>
                                      </m:sub>
                                      <m:sup>
                                        <m:r>
                                          <a:rPr lang="en-US" sz="2000" b="1" kern="1200" smtClean="0">
                                            <a:solidFill>
                                              <a:schemeClr val="dk1"/>
                                            </a:solidFill>
                                            <a:effectLst/>
                                            <a:latin typeface="Cambria Math" panose="02040503050406030204" pitchFamily="18" charset="0"/>
                                          </a:rPr>
                                          <m:t>𝑻</m:t>
                                        </m:r>
                                      </m:sup>
                                    </m:sSubSup>
                                  </m:e>
                                </m:d>
                                <m:r>
                                  <a:rPr lang="en-US" sz="2000" b="1" kern="1200">
                                    <a:solidFill>
                                      <a:schemeClr val="dk1"/>
                                    </a:solidFill>
                                    <a:effectLst/>
                                    <a:latin typeface="Cambria Math" panose="02040503050406030204" pitchFamily="18" charset="0"/>
                                  </a:rPr>
                                  <m:t>−</m:t>
                                </m:r>
                                <m:d>
                                  <m:dPr>
                                    <m:ctrlPr>
                                      <a:rPr lang="en-US" sz="2000" b="1" i="1" kern="1200">
                                        <a:solidFill>
                                          <a:schemeClr val="dk1"/>
                                        </a:solidFill>
                                        <a:effectLst/>
                                        <a:latin typeface="Cambria Math" panose="02040503050406030204" pitchFamily="18" charset="0"/>
                                      </a:rPr>
                                    </m:ctrlPr>
                                  </m:dPr>
                                  <m:e>
                                    <m:sSubSup>
                                      <m:sSubSupPr>
                                        <m:ctrlPr>
                                          <a:rPr lang="en-US" sz="2000" b="1" i="1" kern="1200">
                                            <a:solidFill>
                                              <a:schemeClr val="dk1"/>
                                            </a:solidFill>
                                            <a:effectLst/>
                                            <a:latin typeface="Cambria Math" panose="02040503050406030204" pitchFamily="18" charset="0"/>
                                          </a:rPr>
                                        </m:ctrlPr>
                                      </m:sSubSupPr>
                                      <m:e>
                                        <m:acc>
                                          <m:accPr>
                                            <m:chr m:val="̅"/>
                                            <m:ctrlPr>
                                              <a:rPr lang="en-US" sz="2000" b="1" i="1" kern="1200">
                                                <a:solidFill>
                                                  <a:schemeClr val="dk1"/>
                                                </a:solidFill>
                                                <a:effectLst/>
                                                <a:latin typeface="Cambria Math" panose="02040503050406030204" pitchFamily="18" charset="0"/>
                                              </a:rPr>
                                            </m:ctrlPr>
                                          </m:accPr>
                                          <m:e>
                                            <m:r>
                                              <a:rPr lang="en-US" sz="2000" b="1" kern="1200">
                                                <a:solidFill>
                                                  <a:schemeClr val="dk1"/>
                                                </a:solidFill>
                                                <a:effectLst/>
                                                <a:latin typeface="Cambria Math" panose="02040503050406030204" pitchFamily="18" charset="0"/>
                                              </a:rPr>
                                              <m:t>𝒀</m:t>
                                            </m:r>
                                          </m:e>
                                        </m:acc>
                                      </m:e>
                                      <m:sub>
                                        <m:r>
                                          <a:rPr lang="en-US" sz="2000" b="1" kern="1200">
                                            <a:solidFill>
                                              <a:schemeClr val="dk1"/>
                                            </a:solidFill>
                                            <a:effectLst/>
                                            <a:latin typeface="Cambria Math" panose="02040503050406030204" pitchFamily="18" charset="0"/>
                                          </a:rPr>
                                          <m:t>𝟐</m:t>
                                        </m:r>
                                      </m:sub>
                                      <m:sup>
                                        <m:r>
                                          <a:rPr lang="en-US" sz="2000" b="1" kern="1200" smtClean="0">
                                            <a:solidFill>
                                              <a:schemeClr val="dk1"/>
                                            </a:solidFill>
                                            <a:effectLst/>
                                            <a:latin typeface="Cambria Math" panose="02040503050406030204" pitchFamily="18" charset="0"/>
                                          </a:rPr>
                                          <m:t>𝑪</m:t>
                                        </m:r>
                                      </m:sup>
                                    </m:sSubSup>
                                    <m:r>
                                      <a:rPr lang="en-US" sz="2000" b="1" kern="1200">
                                        <a:solidFill>
                                          <a:schemeClr val="dk1"/>
                                        </a:solidFill>
                                        <a:effectLst/>
                                        <a:latin typeface="Cambria Math" panose="02040503050406030204" pitchFamily="18" charset="0"/>
                                      </a:rPr>
                                      <m:t>−</m:t>
                                    </m:r>
                                    <m:sSubSup>
                                      <m:sSubSupPr>
                                        <m:ctrlPr>
                                          <a:rPr lang="en-US" sz="2000" b="1" i="1" kern="1200">
                                            <a:solidFill>
                                              <a:schemeClr val="dk1"/>
                                            </a:solidFill>
                                            <a:effectLst/>
                                            <a:latin typeface="Cambria Math" panose="02040503050406030204" pitchFamily="18" charset="0"/>
                                          </a:rPr>
                                        </m:ctrlPr>
                                      </m:sSubSupPr>
                                      <m:e>
                                        <m:acc>
                                          <m:accPr>
                                            <m:chr m:val="̅"/>
                                            <m:ctrlPr>
                                              <a:rPr lang="en-US" sz="2000" b="1" i="1" kern="1200">
                                                <a:solidFill>
                                                  <a:schemeClr val="dk1"/>
                                                </a:solidFill>
                                                <a:effectLst/>
                                                <a:latin typeface="Cambria Math" panose="02040503050406030204" pitchFamily="18" charset="0"/>
                                              </a:rPr>
                                            </m:ctrlPr>
                                          </m:accPr>
                                          <m:e>
                                            <m:r>
                                              <a:rPr lang="en-US" sz="2000" b="1" kern="1200">
                                                <a:solidFill>
                                                  <a:schemeClr val="dk1"/>
                                                </a:solidFill>
                                                <a:effectLst/>
                                                <a:latin typeface="Cambria Math" panose="02040503050406030204" pitchFamily="18" charset="0"/>
                                              </a:rPr>
                                              <m:t>𝒀</m:t>
                                            </m:r>
                                          </m:e>
                                        </m:acc>
                                      </m:e>
                                      <m:sub>
                                        <m:r>
                                          <a:rPr lang="en-US" sz="2000" b="1" kern="1200">
                                            <a:solidFill>
                                              <a:schemeClr val="dk1"/>
                                            </a:solidFill>
                                            <a:effectLst/>
                                            <a:latin typeface="Cambria Math" panose="02040503050406030204" pitchFamily="18" charset="0"/>
                                          </a:rPr>
                                          <m:t>𝟏</m:t>
                                        </m:r>
                                      </m:sub>
                                      <m:sup>
                                        <m:r>
                                          <a:rPr lang="en-US" sz="2000" b="1" kern="1200" smtClean="0">
                                            <a:solidFill>
                                              <a:schemeClr val="dk1"/>
                                            </a:solidFill>
                                            <a:effectLst/>
                                            <a:latin typeface="Cambria Math" panose="02040503050406030204" pitchFamily="18" charset="0"/>
                                          </a:rPr>
                                          <m:t>𝑪</m:t>
                                        </m:r>
                                      </m:sup>
                                    </m:sSubSup>
                                  </m:e>
                                </m:d>
                              </m:oMath>
                            </m:oMathPara>
                          </a14:m>
                          <a:endParaRPr lang="en-US" sz="2000" dirty="0">
                            <a:latin typeface="+mj-lt"/>
                          </a:endParaRPr>
                        </a:p>
                      </a:txBody>
                      <a:tcPr anchor="ctr"/>
                    </a:tc>
                    <a:extLst>
                      <a:ext uri="{0D108BD9-81ED-4DB2-BD59-A6C34878D82A}">
                        <a16:rowId xmlns:a16="http://schemas.microsoft.com/office/drawing/2014/main" val="4060373536"/>
                      </a:ext>
                    </a:extLst>
                  </a:tr>
                </a:tbl>
              </a:graphicData>
            </a:graphic>
          </p:graphicFrame>
        </mc:Choice>
        <mc:Fallback xmlns="">
          <p:graphicFrame>
            <p:nvGraphicFramePr>
              <p:cNvPr id="6" name="Table 6">
                <a:extLst>
                  <a:ext uri="{FF2B5EF4-FFF2-40B4-BE49-F238E27FC236}">
                    <a16:creationId xmlns:a16="http://schemas.microsoft.com/office/drawing/2014/main" id="{B5538C6E-9422-D994-F4D4-69F450EF82B6}"/>
                  </a:ext>
                </a:extLst>
              </p:cNvPr>
              <p:cNvGraphicFramePr>
                <a:graphicFrameLocks noGrp="1"/>
              </p:cNvGraphicFramePr>
              <p:nvPr>
                <p:extLst>
                  <p:ext uri="{D42A27DB-BD31-4B8C-83A1-F6EECF244321}">
                    <p14:modId xmlns:p14="http://schemas.microsoft.com/office/powerpoint/2010/main" val="2579263875"/>
                  </p:ext>
                </p:extLst>
              </p:nvPr>
            </p:nvGraphicFramePr>
            <p:xfrm>
              <a:off x="1647603" y="1936639"/>
              <a:ext cx="8896791" cy="2140179"/>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1680916173"/>
                        </a:ext>
                      </a:extLst>
                    </a:gridCol>
                    <a:gridCol w="2032000">
                      <a:extLst>
                        <a:ext uri="{9D8B030D-6E8A-4147-A177-3AD203B41FA5}">
                          <a16:colId xmlns:a16="http://schemas.microsoft.com/office/drawing/2014/main" val="4120220891"/>
                        </a:ext>
                      </a:extLst>
                    </a:gridCol>
                    <a:gridCol w="2032000">
                      <a:extLst>
                        <a:ext uri="{9D8B030D-6E8A-4147-A177-3AD203B41FA5}">
                          <a16:colId xmlns:a16="http://schemas.microsoft.com/office/drawing/2014/main" val="2998464824"/>
                        </a:ext>
                      </a:extLst>
                    </a:gridCol>
                    <a:gridCol w="2800791">
                      <a:extLst>
                        <a:ext uri="{9D8B030D-6E8A-4147-A177-3AD203B41FA5}">
                          <a16:colId xmlns:a16="http://schemas.microsoft.com/office/drawing/2014/main" val="441768376"/>
                        </a:ext>
                      </a:extLst>
                    </a:gridCol>
                  </a:tblGrid>
                  <a:tr h="528293">
                    <a:tc>
                      <a:txBody>
                        <a:bodyPr/>
                        <a:lstStyle/>
                        <a:p>
                          <a:pPr algn="ctr"/>
                          <a:r>
                            <a:rPr lang="en-US" sz="2000" dirty="0">
                              <a:latin typeface="+mj-lt"/>
                            </a:rPr>
                            <a:t>Group</a:t>
                          </a:r>
                        </a:p>
                      </a:txBody>
                      <a:tcPr anchor="ctr"/>
                    </a:tc>
                    <a:tc>
                      <a:txBody>
                        <a:bodyPr/>
                        <a:lstStyle/>
                        <a:p>
                          <a:pPr algn="ctr"/>
                          <a:r>
                            <a:rPr lang="en-US" sz="2000" dirty="0">
                              <a:latin typeface="+mj-lt"/>
                            </a:rPr>
                            <a:t>Pretest Mean</a:t>
                          </a:r>
                        </a:p>
                      </a:txBody>
                      <a:tcPr anchor="ctr"/>
                    </a:tc>
                    <a:tc>
                      <a:txBody>
                        <a:bodyPr/>
                        <a:lstStyle/>
                        <a:p>
                          <a:pPr algn="ctr"/>
                          <a:r>
                            <a:rPr lang="en-US" sz="2000" dirty="0">
                              <a:latin typeface="+mj-lt"/>
                            </a:rPr>
                            <a:t>Posttest Mean</a:t>
                          </a:r>
                        </a:p>
                      </a:txBody>
                      <a:tcPr anchor="ctr"/>
                    </a:tc>
                    <a:tc>
                      <a:txBody>
                        <a:bodyPr/>
                        <a:lstStyle/>
                        <a:p>
                          <a:pPr algn="ctr"/>
                          <a:r>
                            <a:rPr lang="en-US" sz="2000" dirty="0">
                              <a:latin typeface="+mj-lt"/>
                            </a:rPr>
                            <a:t>Difference</a:t>
                          </a:r>
                        </a:p>
                      </a:txBody>
                      <a:tcPr anchor="ctr"/>
                    </a:tc>
                    <a:extLst>
                      <a:ext uri="{0D108BD9-81ED-4DB2-BD59-A6C34878D82A}">
                        <a16:rowId xmlns:a16="http://schemas.microsoft.com/office/drawing/2014/main" val="699312261"/>
                      </a:ext>
                    </a:extLst>
                  </a:tr>
                  <a:tr h="533966">
                    <a:tc>
                      <a:txBody>
                        <a:bodyPr/>
                        <a:lstStyle/>
                        <a:p>
                          <a:endParaRPr lang="en-US"/>
                        </a:p>
                      </a:txBody>
                      <a:tcPr marL="182880" anchor="ctr">
                        <a:blipFill>
                          <a:blip r:embed="rId2"/>
                          <a:stretch>
                            <a:fillRect l="-300" t="-100000" r="-339640" b="-207955"/>
                          </a:stretch>
                        </a:blipFill>
                      </a:tcPr>
                    </a:tc>
                    <a:tc>
                      <a:txBody>
                        <a:bodyPr/>
                        <a:lstStyle/>
                        <a:p>
                          <a:endParaRPr lang="en-US"/>
                        </a:p>
                      </a:txBody>
                      <a:tcPr anchor="ctr">
                        <a:blipFill>
                          <a:blip r:embed="rId2"/>
                          <a:stretch>
                            <a:fillRect l="-100000" t="-100000" r="-238623" b="-207955"/>
                          </a:stretch>
                        </a:blipFill>
                      </a:tcPr>
                    </a:tc>
                    <a:tc>
                      <a:txBody>
                        <a:bodyPr/>
                        <a:lstStyle/>
                        <a:p>
                          <a:endParaRPr lang="en-US"/>
                        </a:p>
                      </a:txBody>
                      <a:tcPr anchor="ctr">
                        <a:blipFill>
                          <a:blip r:embed="rId2"/>
                          <a:stretch>
                            <a:fillRect l="-200601" t="-100000" r="-139339" b="-207955"/>
                          </a:stretch>
                        </a:blipFill>
                      </a:tcPr>
                    </a:tc>
                    <a:tc>
                      <a:txBody>
                        <a:bodyPr/>
                        <a:lstStyle/>
                        <a:p>
                          <a:endParaRPr lang="en-US"/>
                        </a:p>
                      </a:txBody>
                      <a:tcPr anchor="ctr">
                        <a:blipFill>
                          <a:blip r:embed="rId2"/>
                          <a:stretch>
                            <a:fillRect l="-217609" t="-100000" r="-870" b="-207955"/>
                          </a:stretch>
                        </a:blipFill>
                      </a:tcPr>
                    </a:tc>
                    <a:extLst>
                      <a:ext uri="{0D108BD9-81ED-4DB2-BD59-A6C34878D82A}">
                        <a16:rowId xmlns:a16="http://schemas.microsoft.com/office/drawing/2014/main" val="196633974"/>
                      </a:ext>
                    </a:extLst>
                  </a:tr>
                  <a:tr h="538960">
                    <a:tc>
                      <a:txBody>
                        <a:bodyPr/>
                        <a:lstStyle/>
                        <a:p>
                          <a:endParaRPr lang="en-US"/>
                        </a:p>
                      </a:txBody>
                      <a:tcPr marL="182880" anchor="ctr">
                        <a:blipFill>
                          <a:blip r:embed="rId2"/>
                          <a:stretch>
                            <a:fillRect l="-300" t="-200000" r="-339640" b="-107955"/>
                          </a:stretch>
                        </a:blipFill>
                      </a:tcPr>
                    </a:tc>
                    <a:tc>
                      <a:txBody>
                        <a:bodyPr/>
                        <a:lstStyle/>
                        <a:p>
                          <a:endParaRPr lang="en-US"/>
                        </a:p>
                      </a:txBody>
                      <a:tcPr anchor="ctr">
                        <a:blipFill>
                          <a:blip r:embed="rId2"/>
                          <a:stretch>
                            <a:fillRect l="-100000" t="-200000" r="-238623" b="-107955"/>
                          </a:stretch>
                        </a:blipFill>
                      </a:tcPr>
                    </a:tc>
                    <a:tc>
                      <a:txBody>
                        <a:bodyPr/>
                        <a:lstStyle/>
                        <a:p>
                          <a:endParaRPr lang="en-US"/>
                        </a:p>
                      </a:txBody>
                      <a:tcPr anchor="ctr">
                        <a:blipFill>
                          <a:blip r:embed="rId2"/>
                          <a:stretch>
                            <a:fillRect l="-200601" t="-200000" r="-139339" b="-107955"/>
                          </a:stretch>
                        </a:blipFill>
                      </a:tcPr>
                    </a:tc>
                    <a:tc>
                      <a:txBody>
                        <a:bodyPr/>
                        <a:lstStyle/>
                        <a:p>
                          <a:endParaRPr lang="en-US"/>
                        </a:p>
                      </a:txBody>
                      <a:tcPr anchor="ctr">
                        <a:blipFill>
                          <a:blip r:embed="rId2"/>
                          <a:stretch>
                            <a:fillRect l="-217609" t="-200000" r="-870" b="-107955"/>
                          </a:stretch>
                        </a:blipFill>
                      </a:tcPr>
                    </a:tc>
                    <a:extLst>
                      <a:ext uri="{0D108BD9-81ED-4DB2-BD59-A6C34878D82A}">
                        <a16:rowId xmlns:a16="http://schemas.microsoft.com/office/drawing/2014/main" val="1957226583"/>
                      </a:ext>
                    </a:extLst>
                  </a:tr>
                  <a:tr h="538960">
                    <a:tc>
                      <a:txBody>
                        <a:bodyPr/>
                        <a:lstStyle/>
                        <a:p>
                          <a:r>
                            <a:rPr lang="en-US" sz="2000" dirty="0">
                              <a:latin typeface="+mj-lt"/>
                            </a:rPr>
                            <a:t>Difference</a:t>
                          </a:r>
                        </a:p>
                      </a:txBody>
                      <a:tcPr marL="182880" anchor="ctr"/>
                    </a:tc>
                    <a:tc>
                      <a:txBody>
                        <a:bodyPr/>
                        <a:lstStyle/>
                        <a:p>
                          <a:endParaRPr lang="en-US"/>
                        </a:p>
                      </a:txBody>
                      <a:tcPr anchor="ctr">
                        <a:blipFill>
                          <a:blip r:embed="rId2"/>
                          <a:stretch>
                            <a:fillRect l="-100000" t="-296629" r="-238623" b="-6742"/>
                          </a:stretch>
                        </a:blipFill>
                      </a:tcPr>
                    </a:tc>
                    <a:tc>
                      <a:txBody>
                        <a:bodyPr/>
                        <a:lstStyle/>
                        <a:p>
                          <a:endParaRPr lang="en-US"/>
                        </a:p>
                      </a:txBody>
                      <a:tcPr anchor="ctr">
                        <a:blipFill>
                          <a:blip r:embed="rId2"/>
                          <a:stretch>
                            <a:fillRect l="-200601" t="-296629" r="-139339" b="-6742"/>
                          </a:stretch>
                        </a:blipFill>
                      </a:tcPr>
                    </a:tc>
                    <a:tc>
                      <a:txBody>
                        <a:bodyPr/>
                        <a:lstStyle/>
                        <a:p>
                          <a:endParaRPr lang="en-US"/>
                        </a:p>
                      </a:txBody>
                      <a:tcPr anchor="ctr">
                        <a:blipFill>
                          <a:blip r:embed="rId2"/>
                          <a:stretch>
                            <a:fillRect l="-217609" t="-296629" r="-870" b="-6742"/>
                          </a:stretch>
                        </a:blipFill>
                      </a:tcPr>
                    </a:tc>
                    <a:extLst>
                      <a:ext uri="{0D108BD9-81ED-4DB2-BD59-A6C34878D82A}">
                        <a16:rowId xmlns:a16="http://schemas.microsoft.com/office/drawing/2014/main" val="4060373536"/>
                      </a:ext>
                    </a:extLst>
                  </a:tr>
                </a:tbl>
              </a:graphicData>
            </a:graphic>
          </p:graphicFrame>
        </mc:Fallback>
      </mc:AlternateContent>
      <p:sp>
        <p:nvSpPr>
          <p:cNvPr id="2" name="Title 1">
            <a:extLst>
              <a:ext uri="{FF2B5EF4-FFF2-40B4-BE49-F238E27FC236}">
                <a16:creationId xmlns:a16="http://schemas.microsoft.com/office/drawing/2014/main" id="{04569B8F-715B-EA41-49DC-FDFCAD84FDBC}"/>
              </a:ext>
            </a:extLst>
          </p:cNvPr>
          <p:cNvSpPr>
            <a:spLocks noGrp="1"/>
          </p:cNvSpPr>
          <p:nvPr>
            <p:ph type="title"/>
          </p:nvPr>
        </p:nvSpPr>
        <p:spPr/>
        <p:txBody>
          <a:bodyPr/>
          <a:lstStyle/>
          <a:p>
            <a:r>
              <a:rPr lang="en-US" dirty="0"/>
              <a:t>Difference in Differences Design</a:t>
            </a:r>
          </a:p>
        </p:txBody>
      </p:sp>
      <p:sp>
        <p:nvSpPr>
          <p:cNvPr id="3" name="Content Placeholder 2">
            <a:extLst>
              <a:ext uri="{FF2B5EF4-FFF2-40B4-BE49-F238E27FC236}">
                <a16:creationId xmlns:a16="http://schemas.microsoft.com/office/drawing/2014/main" id="{1AD11D49-7FDD-38A3-5A8B-B89683D36D9B}"/>
              </a:ext>
            </a:extLst>
          </p:cNvPr>
          <p:cNvSpPr>
            <a:spLocks noGrp="1"/>
          </p:cNvSpPr>
          <p:nvPr>
            <p:ph idx="1"/>
          </p:nvPr>
        </p:nvSpPr>
        <p:spPr>
          <a:xfrm>
            <a:off x="157215" y="4328160"/>
            <a:ext cx="11885592" cy="2375838"/>
          </a:xfrm>
        </p:spPr>
        <p:txBody>
          <a:bodyPr>
            <a:normAutofit/>
          </a:bodyPr>
          <a:lstStyle/>
          <a:p>
            <a:r>
              <a:rPr lang="en-US" dirty="0"/>
              <a:t>Classic experimental design is the inspiration for the “difference in differences,” which measures growth in the treatment group, less growth in the control group</a:t>
            </a:r>
          </a:p>
          <a:p>
            <a:pPr lvl="1"/>
            <a:r>
              <a:rPr lang="en-US" dirty="0"/>
              <a:t>Control group </a:t>
            </a:r>
            <a:r>
              <a:rPr lang="en-US" dirty="0">
                <a:sym typeface="Symbol" panose="05050102010706020507" pitchFamily="18" charset="2"/>
              </a:rPr>
              <a:t>defines the outcome trajectory in the absence of the intervention</a:t>
            </a:r>
            <a:endParaRPr lang="en-US" dirty="0"/>
          </a:p>
          <a:p>
            <a:pPr lvl="1"/>
            <a:r>
              <a:rPr lang="en-US" dirty="0"/>
              <a:t>Assumption is that treatment group would have followed a parallel trajectory, so any “excess” growth at posttest is attributable to the intervention</a:t>
            </a:r>
          </a:p>
        </p:txBody>
      </p:sp>
      <p:sp>
        <p:nvSpPr>
          <p:cNvPr id="4" name="Slide Number Placeholder 3">
            <a:extLst>
              <a:ext uri="{FF2B5EF4-FFF2-40B4-BE49-F238E27FC236}">
                <a16:creationId xmlns:a16="http://schemas.microsoft.com/office/drawing/2014/main" id="{BD040AFC-FEB8-4062-B368-9F74489878BC}"/>
              </a:ext>
            </a:extLst>
          </p:cNvPr>
          <p:cNvSpPr>
            <a:spLocks noGrp="1"/>
          </p:cNvSpPr>
          <p:nvPr>
            <p:ph type="sldNum" sz="quarter" idx="12"/>
          </p:nvPr>
        </p:nvSpPr>
        <p:spPr/>
        <p:txBody>
          <a:bodyPr/>
          <a:lstStyle/>
          <a:p>
            <a:fld id="{653EC2E9-BBB0-4E49-A88D-C677C9DC5719}" type="slidenum">
              <a:rPr lang="en-US" smtClean="0"/>
              <a:t>2</a:t>
            </a:fld>
            <a:endParaRPr lang="en-US" dirty="0"/>
          </a:p>
        </p:txBody>
      </p:sp>
    </p:spTree>
    <p:extLst>
      <p:ext uri="{BB962C8B-B14F-4D97-AF65-F5344CB8AC3E}">
        <p14:creationId xmlns:p14="http://schemas.microsoft.com/office/powerpoint/2010/main" val="2577367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52BB0B2-9DFD-563E-9C82-A72C5D798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1"/>
            <a:ext cx="12192000" cy="6846277"/>
          </a:xfrm>
          <a:prstGeom prst="rect">
            <a:avLst/>
          </a:prstGeom>
        </p:spPr>
      </p:pic>
      <p:sp>
        <p:nvSpPr>
          <p:cNvPr id="10" name="TextBox 9">
            <a:extLst>
              <a:ext uri="{FF2B5EF4-FFF2-40B4-BE49-F238E27FC236}">
                <a16:creationId xmlns:a16="http://schemas.microsoft.com/office/drawing/2014/main" id="{691E0490-618C-9B7E-E015-98E024D54D9B}"/>
              </a:ext>
            </a:extLst>
          </p:cNvPr>
          <p:cNvSpPr txBox="1"/>
          <p:nvPr/>
        </p:nvSpPr>
        <p:spPr>
          <a:xfrm>
            <a:off x="1895303" y="4375506"/>
            <a:ext cx="4513808" cy="1754326"/>
          </a:xfrm>
          <a:prstGeom prst="rect">
            <a:avLst/>
          </a:prstGeom>
          <a:noFill/>
        </p:spPr>
        <p:txBody>
          <a:bodyPr wrap="square" rtlCol="0">
            <a:spAutoFit/>
          </a:bodyPr>
          <a:lstStyle/>
          <a:p>
            <a:r>
              <a:rPr lang="en-US" dirty="0">
                <a:latin typeface="+mj-lt"/>
              </a:rPr>
              <a:t>What we hope to see is confidence bands that include 0 prior to conviction, which is what we in fact see here. There is no clear evidence of non-parallel trends. And there is a clear impact of conviction on work that seems to get larger in the length of exposure.</a:t>
            </a:r>
          </a:p>
        </p:txBody>
      </p:sp>
    </p:spTree>
    <p:extLst>
      <p:ext uri="{BB962C8B-B14F-4D97-AF65-F5344CB8AC3E}">
        <p14:creationId xmlns:p14="http://schemas.microsoft.com/office/powerpoint/2010/main" val="301704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EE9B1-D102-5835-2BA3-7D260369BA1E}"/>
              </a:ext>
            </a:extLst>
          </p:cNvPr>
          <p:cNvSpPr>
            <a:spLocks noGrp="1"/>
          </p:cNvSpPr>
          <p:nvPr>
            <p:ph type="title"/>
          </p:nvPr>
        </p:nvSpPr>
        <p:spPr/>
        <p:txBody>
          <a:bodyPr/>
          <a:lstStyle/>
          <a:p>
            <a:r>
              <a:rPr lang="en-US" dirty="0"/>
              <a:t>Summary Findings about the Impact of Conviction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3D76BF-0413-9D41-5C5C-DEEE75827853}"/>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𝑊𝑜𝑟𝑘</m:t>
                          </m:r>
                        </m:e>
                        <m:sub>
                          <m:r>
                            <a:rPr lang="en-US" i="1">
                              <a:solidFill>
                                <a:schemeClr val="tx1"/>
                              </a:solidFill>
                              <a:latin typeface="Cambria Math" panose="02040503050406030204" pitchFamily="18" charset="0"/>
                            </a:rPr>
                            <m:t>𝑖𝑡</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𝛼</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𝛽</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𝐶𝑜𝑛𝑣𝑖𝑐</m:t>
                          </m:r>
                          <m:r>
                            <a:rPr lang="en-US" b="0" i="1" smtClean="0">
                              <a:solidFill>
                                <a:schemeClr val="tx1"/>
                              </a:solidFill>
                              <a:latin typeface="Cambria Math" panose="02040503050406030204" pitchFamily="18" charset="0"/>
                              <a:ea typeface="Cambria Math" panose="02040503050406030204" pitchFamily="18" charset="0"/>
                            </a:rPr>
                            <m:t>𝑡𝑒𝑑</m:t>
                          </m:r>
                        </m:e>
                        <m:sub>
                          <m:r>
                            <a:rPr lang="en-US" i="1">
                              <a:solidFill>
                                <a:schemeClr val="tx1"/>
                              </a:solidFill>
                              <a:latin typeface="Cambria Math" panose="02040503050406030204" pitchFamily="18" charset="0"/>
                              <a:ea typeface="Cambria Math" panose="02040503050406030204" pitchFamily="18" charset="0"/>
                            </a:rPr>
                            <m:t>𝑖𝑡</m:t>
                          </m:r>
                        </m:sub>
                      </m:sSub>
                      <m:r>
                        <a:rPr lang="en-US" i="1">
                          <a:solidFill>
                            <a:schemeClr val="tx1"/>
                          </a:solidFill>
                          <a:latin typeface="Cambria Math"/>
                          <a:ea typeface="Cambria Math"/>
                        </a:rPr>
                        <m:t>+</m:t>
                      </m:r>
                      <m:sSub>
                        <m:sSubPr>
                          <m:ctrlPr>
                            <a:rPr lang="en-US" i="1">
                              <a:solidFill>
                                <a:schemeClr val="tx1"/>
                              </a:solidFill>
                              <a:latin typeface="Cambria Math" panose="02040503050406030204" pitchFamily="18" charset="0"/>
                              <a:ea typeface="Cambria Math"/>
                            </a:rPr>
                          </m:ctrlPr>
                        </m:sSubPr>
                        <m:e>
                          <m:r>
                            <a:rPr lang="en-US" i="1">
                              <a:solidFill>
                                <a:schemeClr val="tx1"/>
                              </a:solidFill>
                              <a:latin typeface="Cambria Math" panose="02040503050406030204" pitchFamily="18" charset="0"/>
                              <a:ea typeface="Cambria Math" panose="02040503050406030204" pitchFamily="18" charset="0"/>
                            </a:rPr>
                            <m:t>𝜇</m:t>
                          </m:r>
                        </m:e>
                        <m:sub>
                          <m:r>
                            <a:rPr lang="en-US" i="1">
                              <a:solidFill>
                                <a:schemeClr val="tx1"/>
                              </a:solidFill>
                              <a:latin typeface="Cambria Math"/>
                              <a:ea typeface="Cambria Math"/>
                            </a:rPr>
                            <m:t>𝑖</m:t>
                          </m:r>
                        </m:sub>
                      </m:sSub>
                      <m:r>
                        <a:rPr lang="en-US" i="1">
                          <a:solidFill>
                            <a:schemeClr val="tx1"/>
                          </a:solidFill>
                          <a:latin typeface="Cambria Math"/>
                          <a:ea typeface="Cambria Math"/>
                        </a:rPr>
                        <m:t>+</m:t>
                      </m:r>
                      <m:sSub>
                        <m:sSubPr>
                          <m:ctrlPr>
                            <a:rPr lang="en-US" i="1">
                              <a:solidFill>
                                <a:schemeClr val="tx1"/>
                              </a:solidFill>
                              <a:latin typeface="Cambria Math" panose="02040503050406030204" pitchFamily="18" charset="0"/>
                              <a:ea typeface="Cambria Math"/>
                            </a:rPr>
                          </m:ctrlPr>
                        </m:sSubPr>
                        <m:e>
                          <m:r>
                            <a:rPr lang="en-US" i="1">
                              <a:solidFill>
                                <a:schemeClr val="tx1"/>
                              </a:solidFill>
                              <a:latin typeface="Cambria Math"/>
                              <a:ea typeface="Cambria Math"/>
                            </a:rPr>
                            <m:t>𝜏</m:t>
                          </m:r>
                        </m:e>
                        <m:sub>
                          <m:r>
                            <a:rPr lang="en-US" i="1">
                              <a:solidFill>
                                <a:schemeClr val="tx1"/>
                              </a:solidFill>
                              <a:latin typeface="Cambria Math"/>
                              <a:ea typeface="Cambria Math"/>
                            </a:rPr>
                            <m:t>𝑡</m:t>
                          </m:r>
                        </m:sub>
                      </m:sSub>
                      <m:r>
                        <a:rPr lang="en-US"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𝑒</m:t>
                          </m:r>
                        </m:e>
                        <m:sub>
                          <m:r>
                            <a:rPr lang="en-US" i="1">
                              <a:solidFill>
                                <a:schemeClr val="tx1"/>
                              </a:solidFill>
                              <a:latin typeface="Cambria Math" panose="02040503050406030204" pitchFamily="18" charset="0"/>
                              <a:ea typeface="Cambria Math" panose="02040503050406030204" pitchFamily="18" charset="0"/>
                            </a:rPr>
                            <m:t>𝑖𝑡</m:t>
                          </m:r>
                        </m:sub>
                      </m:sSub>
                    </m:oMath>
                  </m:oMathPara>
                </a14:m>
                <a:endParaRPr lang="en-US" dirty="0">
                  <a:solidFill>
                    <a:schemeClr val="tx1"/>
                  </a:solidFill>
                </a:endParaRPr>
              </a:p>
              <a:p>
                <a:pPr lvl="1"/>
                <a:endParaRPr lang="en-US" dirty="0">
                  <a:solidFill>
                    <a:schemeClr val="tx1"/>
                  </a:solidFill>
                </a:endParaRPr>
              </a:p>
              <a:p>
                <a:r>
                  <a:rPr lang="en-US" dirty="0">
                    <a:solidFill>
                      <a:schemeClr val="tx1"/>
                    </a:solidFill>
                  </a:rPr>
                  <a:t>In the </a:t>
                </a:r>
                <a:r>
                  <a:rPr lang="en-US" dirty="0" err="1">
                    <a:solidFill>
                      <a:schemeClr val="tx1"/>
                    </a:solidFill>
                  </a:rPr>
                  <a:t>TWFE</a:t>
                </a:r>
                <a:r>
                  <a:rPr lang="en-US" dirty="0">
                    <a:solidFill>
                      <a:schemeClr val="tx1"/>
                    </a:solidFill>
                  </a:rPr>
                  <a:t> model, conviction lowers the probability of employment by 7 points</a:t>
                </a:r>
              </a:p>
              <a:p>
                <a:pPr lvl="1"/>
                <a14:m>
                  <m:oMath xmlns:m="http://schemas.openxmlformats.org/officeDocument/2006/math">
                    <m:r>
                      <a:rPr lang="en-US" sz="2400" b="0" i="1" smtClean="0">
                        <a:solidFill>
                          <a:schemeClr val="tx1"/>
                        </a:solidFill>
                        <a:latin typeface="Cambria Math" panose="02040503050406030204" pitchFamily="18" charset="0"/>
                      </a:rPr>
                      <m:t>𝐷𝐼𝐷</m:t>
                    </m:r>
                    <m:r>
                      <a:rPr lang="en-US" sz="2400" b="0" i="1" smtClean="0">
                        <a:solidFill>
                          <a:schemeClr val="tx1"/>
                        </a:solidFill>
                        <a:latin typeface="Cambria Math" panose="02040503050406030204" pitchFamily="18" charset="0"/>
                      </a:rPr>
                      <m:t>=</m:t>
                    </m:r>
                    <m:acc>
                      <m:accPr>
                        <m:chr m:val="̂"/>
                        <m:ctrlPr>
                          <a:rPr lang="en-US" sz="2400" i="1" smtClean="0">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ea typeface="Cambria Math" panose="02040503050406030204" pitchFamily="18" charset="0"/>
                          </a:rPr>
                          <m:t>𝛽</m:t>
                        </m:r>
                      </m:e>
                    </m:acc>
                    <m:r>
                      <a:rPr lang="en-US" sz="2400" b="0" i="1" smtClean="0">
                        <a:solidFill>
                          <a:schemeClr val="tx1"/>
                        </a:solidFill>
                        <a:latin typeface="Cambria Math" panose="02040503050406030204" pitchFamily="18" charset="0"/>
                      </a:rPr>
                      <m:t>=−0.069 </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𝑆𝐸</m:t>
                        </m:r>
                        <m:r>
                          <a:rPr lang="en-US" sz="2400" b="0" i="1" smtClean="0">
                            <a:solidFill>
                              <a:schemeClr val="tx1"/>
                            </a:solidFill>
                            <a:latin typeface="Cambria Math" panose="02040503050406030204" pitchFamily="18" charset="0"/>
                          </a:rPr>
                          <m:t>=0.009</m:t>
                        </m:r>
                      </m:e>
                    </m:d>
                  </m:oMath>
                </a14:m>
                <a:endParaRPr lang="en-US" dirty="0">
                  <a:solidFill>
                    <a:schemeClr val="tx1"/>
                  </a:solidFill>
                </a:endParaRPr>
              </a:p>
              <a:p>
                <a:pPr lvl="1"/>
                <a:r>
                  <a:rPr lang="en-US" dirty="0"/>
                  <a:t>T</a:t>
                </a:r>
                <a:r>
                  <a:rPr lang="en-US" dirty="0">
                    <a:solidFill>
                      <a:schemeClr val="tx1"/>
                    </a:solidFill>
                  </a:rPr>
                  <a:t>here is no indication of anticipation of treatment based on analysis of leads, and parallel trends assumption appears to be met in the event study</a:t>
                </a:r>
              </a:p>
              <a:p>
                <a:pPr lvl="1"/>
                <a:r>
                  <a:rPr lang="en-US" dirty="0"/>
                  <a:t>Impact of conviction on work appears to grow larger over time, although this could be an artifact of heterogeneity in the timing of conviction, since individuals convicted at earlier time periods (i.e., earlier ages) have longer post-treatment follow-up, by definition</a:t>
                </a:r>
                <a:endParaRPr lang="en-US" dirty="0">
                  <a:solidFill>
                    <a:schemeClr val="tx1"/>
                  </a:solidFill>
                </a:endParaRPr>
              </a:p>
              <a:p>
                <a:pPr lvl="1"/>
                <a:endParaRPr lang="en-US" dirty="0">
                  <a:solidFill>
                    <a:schemeClr val="tx1"/>
                  </a:solidFill>
                </a:endParaRPr>
              </a:p>
              <a:p>
                <a:r>
                  <a:rPr lang="en-US" dirty="0">
                    <a:solidFill>
                      <a:schemeClr val="tx1"/>
                    </a:solidFill>
                  </a:rPr>
                  <a:t>If there is heterogeneity, the </a:t>
                </a:r>
                <a:r>
                  <a:rPr lang="en-US" dirty="0" err="1">
                    <a:solidFill>
                      <a:schemeClr val="tx1"/>
                    </a:solidFill>
                  </a:rPr>
                  <a:t>TWFE</a:t>
                </a:r>
                <a:r>
                  <a:rPr lang="en-US" dirty="0">
                    <a:solidFill>
                      <a:schemeClr val="tx1"/>
                    </a:solidFill>
                  </a:rPr>
                  <a:t> estimator is not well equipped to deal with it</a:t>
                </a:r>
              </a:p>
            </p:txBody>
          </p:sp>
        </mc:Choice>
        <mc:Fallback xmlns="">
          <p:sp>
            <p:nvSpPr>
              <p:cNvPr id="3" name="Content Placeholder 2">
                <a:extLst>
                  <a:ext uri="{FF2B5EF4-FFF2-40B4-BE49-F238E27FC236}">
                    <a16:creationId xmlns:a16="http://schemas.microsoft.com/office/drawing/2014/main" id="{283D76BF-0413-9D41-5C5C-DEEE75827853}"/>
                  </a:ext>
                </a:extLst>
              </p:cNvPr>
              <p:cNvSpPr>
                <a:spLocks noGrp="1" noRot="1" noChangeAspect="1" noMove="1" noResize="1" noEditPoints="1" noAdjustHandles="1" noChangeArrowheads="1" noChangeShapeType="1" noTextEdit="1"/>
              </p:cNvSpPr>
              <p:nvPr>
                <p:ph idx="1"/>
              </p:nvPr>
            </p:nvSpPr>
            <p:spPr>
              <a:blipFill>
                <a:blip r:embed="rId2"/>
                <a:stretch>
                  <a:fillRect l="-923" r="-71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A83D073-C57D-E285-FB25-168F4E96A380}"/>
              </a:ext>
            </a:extLst>
          </p:cNvPr>
          <p:cNvSpPr>
            <a:spLocks noGrp="1"/>
          </p:cNvSpPr>
          <p:nvPr>
            <p:ph type="sldNum" sz="quarter" idx="12"/>
          </p:nvPr>
        </p:nvSpPr>
        <p:spPr/>
        <p:txBody>
          <a:bodyPr/>
          <a:lstStyle/>
          <a:p>
            <a:fld id="{653EC2E9-BBB0-4E49-A88D-C677C9DC5719}" type="slidenum">
              <a:rPr lang="en-US" smtClean="0"/>
              <a:t>21</a:t>
            </a:fld>
            <a:endParaRPr lang="en-US" dirty="0"/>
          </a:p>
        </p:txBody>
      </p:sp>
    </p:spTree>
    <p:extLst>
      <p:ext uri="{BB962C8B-B14F-4D97-AF65-F5344CB8AC3E}">
        <p14:creationId xmlns:p14="http://schemas.microsoft.com/office/powerpoint/2010/main" val="1262193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B60F-90EE-7ACA-54E2-8AEA1AC6AF58}"/>
              </a:ext>
            </a:extLst>
          </p:cNvPr>
          <p:cNvSpPr>
            <a:spLocks noGrp="1"/>
          </p:cNvSpPr>
          <p:nvPr>
            <p:ph type="title"/>
          </p:nvPr>
        </p:nvSpPr>
        <p:spPr/>
        <p:txBody>
          <a:bodyPr/>
          <a:lstStyle/>
          <a:p>
            <a:r>
              <a:rPr lang="en-US" sz="4000" dirty="0"/>
              <a:t>Staggered Differences in Differences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593871A-CE72-E534-ED05-40871B18DDD9}"/>
                  </a:ext>
                </a:extLst>
              </p:cNvPr>
              <p:cNvSpPr>
                <a:spLocks noGrp="1"/>
              </p:cNvSpPr>
              <p:nvPr>
                <p:ph idx="1"/>
              </p:nvPr>
            </p:nvSpPr>
            <p:spPr/>
            <p:txBody>
              <a:bodyPr/>
              <a:lstStyle/>
              <a:p>
                <a:r>
                  <a:rPr lang="en-US" dirty="0"/>
                  <a:t>Possible bias in </a:t>
                </a:r>
                <a:r>
                  <a:rPr lang="en-US" dirty="0" err="1"/>
                  <a:t>TWFE</a:t>
                </a:r>
                <a:r>
                  <a:rPr lang="en-US" dirty="0"/>
                  <a:t> with a “rollout” or “staggered” design</a:t>
                </a:r>
              </a:p>
              <a:p>
                <a:pPr lvl="1"/>
                <a:r>
                  <a:rPr lang="en-US" dirty="0"/>
                  <a:t>If assignment to treatment happens at different times, already-treated individuals get used as comparisons in later time periods, even though they actually got treated</a:t>
                </a:r>
              </a:p>
              <a:p>
                <a:pPr lvl="2"/>
                <a:r>
                  <a:rPr lang="en-US" dirty="0"/>
                  <a:t>Comparison group at time </a:t>
                </a:r>
                <a14:m>
                  <m:oMath xmlns:m="http://schemas.openxmlformats.org/officeDocument/2006/math">
                    <m:r>
                      <a:rPr lang="en-US" b="0" i="1" smtClean="0">
                        <a:latin typeface="Cambria Math" panose="02040503050406030204" pitchFamily="18" charset="0"/>
                      </a:rPr>
                      <m:t>𝑡</m:t>
                    </m:r>
                  </m:oMath>
                </a14:m>
                <a:r>
                  <a:rPr lang="en-US" dirty="0"/>
                  <a:t> comprises (1) never-treated, (2) not-yet-treated, and (3) already-treated, since these are all groups whose treatment status is unchanged at time </a:t>
                </a:r>
                <a14:m>
                  <m:oMath xmlns:m="http://schemas.openxmlformats.org/officeDocument/2006/math">
                    <m:r>
                      <a:rPr lang="en-US" i="1">
                        <a:latin typeface="Cambria Math" panose="02040503050406030204" pitchFamily="18" charset="0"/>
                      </a:rPr>
                      <m:t>𝑡</m:t>
                    </m:r>
                  </m:oMath>
                </a14:m>
                <a:endParaRPr lang="en-US" dirty="0"/>
              </a:p>
              <a:p>
                <a:pPr lvl="1"/>
                <a:r>
                  <a:rPr lang="en-US" dirty="0"/>
                  <a:t>Will be especially problematic if the DID is dynamic (i.e., varies over relative time or calendar time) and/or heterogeneous (i.e., varies across groups)</a:t>
                </a:r>
              </a:p>
              <a:p>
                <a:pPr lvl="1"/>
                <a:endParaRPr lang="en-US" dirty="0"/>
              </a:p>
              <a:p>
                <a:r>
                  <a:rPr lang="en-US" dirty="0"/>
                  <a:t>This property of </a:t>
                </a:r>
                <a:r>
                  <a:rPr lang="en-US" dirty="0" err="1"/>
                  <a:t>TWFE</a:t>
                </a:r>
                <a:r>
                  <a:rPr lang="en-US" dirty="0"/>
                  <a:t> has not been widely appreciated until very recently</a:t>
                </a:r>
              </a:p>
              <a:p>
                <a:pPr lvl="1"/>
                <a:r>
                  <a:rPr lang="en-US" dirty="0" err="1"/>
                  <a:t>Athey</a:t>
                </a:r>
                <a:r>
                  <a:rPr lang="en-US" dirty="0"/>
                  <a:t> and </a:t>
                </a:r>
                <a:r>
                  <a:rPr lang="en-US" dirty="0" err="1"/>
                  <a:t>Imbens</a:t>
                </a:r>
                <a:r>
                  <a:rPr lang="en-US" dirty="0"/>
                  <a:t> (2022); Callaway and </a:t>
                </a:r>
                <a:r>
                  <a:rPr lang="en-US" dirty="0" err="1"/>
                  <a:t>Sant’Anna</a:t>
                </a:r>
                <a:r>
                  <a:rPr lang="en-US" dirty="0"/>
                  <a:t> (2021); </a:t>
                </a:r>
                <a:r>
                  <a:rPr lang="en-US" dirty="0" err="1"/>
                  <a:t>Chaisemartin</a:t>
                </a:r>
                <a:r>
                  <a:rPr lang="en-US" dirty="0"/>
                  <a:t> and </a:t>
                </a:r>
                <a:r>
                  <a:rPr lang="en-US" dirty="0" err="1"/>
                  <a:t>D’Haultfœuille</a:t>
                </a:r>
                <a:r>
                  <a:rPr lang="en-US" dirty="0"/>
                  <a:t> (2020); Goodman-Bacon (2021); Sun and Abraham (2021)</a:t>
                </a:r>
              </a:p>
            </p:txBody>
          </p:sp>
        </mc:Choice>
        <mc:Fallback>
          <p:sp>
            <p:nvSpPr>
              <p:cNvPr id="3" name="Content Placeholder 2">
                <a:extLst>
                  <a:ext uri="{FF2B5EF4-FFF2-40B4-BE49-F238E27FC236}">
                    <a16:creationId xmlns:a16="http://schemas.microsoft.com/office/drawing/2014/main" id="{7593871A-CE72-E534-ED05-40871B18DDD9}"/>
                  </a:ext>
                </a:extLst>
              </p:cNvPr>
              <p:cNvSpPr>
                <a:spLocks noGrp="1" noRot="1" noChangeAspect="1" noMove="1" noResize="1" noEditPoints="1" noAdjustHandles="1" noChangeArrowheads="1" noChangeShapeType="1" noTextEdit="1"/>
              </p:cNvSpPr>
              <p:nvPr>
                <p:ph idx="1"/>
              </p:nvPr>
            </p:nvSpPr>
            <p:spPr>
              <a:blipFill>
                <a:blip r:embed="rId2"/>
                <a:stretch>
                  <a:fillRect l="-923" t="-12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CD9DA50-28E4-2254-CF6A-51F873168F33}"/>
              </a:ext>
            </a:extLst>
          </p:cNvPr>
          <p:cNvSpPr>
            <a:spLocks noGrp="1"/>
          </p:cNvSpPr>
          <p:nvPr>
            <p:ph type="sldNum" sz="quarter" idx="12"/>
          </p:nvPr>
        </p:nvSpPr>
        <p:spPr/>
        <p:txBody>
          <a:bodyPr/>
          <a:lstStyle/>
          <a:p>
            <a:fld id="{653EC2E9-BBB0-4E49-A88D-C677C9DC5719}" type="slidenum">
              <a:rPr lang="en-US" smtClean="0"/>
              <a:t>22</a:t>
            </a:fld>
            <a:endParaRPr lang="en-US" dirty="0"/>
          </a:p>
        </p:txBody>
      </p:sp>
    </p:spTree>
    <p:extLst>
      <p:ext uri="{BB962C8B-B14F-4D97-AF65-F5344CB8AC3E}">
        <p14:creationId xmlns:p14="http://schemas.microsoft.com/office/powerpoint/2010/main" val="1086336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47746-DEDB-B4DD-9378-D44D3E596AE5}"/>
              </a:ext>
            </a:extLst>
          </p:cNvPr>
          <p:cNvSpPr>
            <a:spLocks noGrp="1"/>
          </p:cNvSpPr>
          <p:nvPr>
            <p:ph type="title"/>
          </p:nvPr>
        </p:nvSpPr>
        <p:spPr/>
        <p:txBody>
          <a:bodyPr/>
          <a:lstStyle/>
          <a:p>
            <a:r>
              <a:rPr lang="en-US" dirty="0"/>
              <a:t>Group-Time Estimator for the </a:t>
            </a:r>
            <a:r>
              <a:rPr lang="en-US" sz="4000" dirty="0"/>
              <a:t>Differences in Differences</a:t>
            </a:r>
            <a:endParaRPr lang="en-US" dirty="0"/>
          </a:p>
        </p:txBody>
      </p:sp>
      <p:sp>
        <p:nvSpPr>
          <p:cNvPr id="3" name="Content Placeholder 2">
            <a:extLst>
              <a:ext uri="{FF2B5EF4-FFF2-40B4-BE49-F238E27FC236}">
                <a16:creationId xmlns:a16="http://schemas.microsoft.com/office/drawing/2014/main" id="{272D3710-DD6C-CC95-3E73-00264FBB4487}"/>
              </a:ext>
            </a:extLst>
          </p:cNvPr>
          <p:cNvSpPr>
            <a:spLocks noGrp="1"/>
          </p:cNvSpPr>
          <p:nvPr>
            <p:ph idx="1"/>
          </p:nvPr>
        </p:nvSpPr>
        <p:spPr/>
        <p:txBody>
          <a:bodyPr>
            <a:normAutofit/>
          </a:bodyPr>
          <a:lstStyle/>
          <a:p>
            <a:r>
              <a:rPr lang="en-US" dirty="0">
                <a:sym typeface="Symbol" panose="05050102010706020507" pitchFamily="18" charset="2"/>
              </a:rPr>
              <a:t>Interaction-weighted estimator for the ATT where treatment cohort dummies are fully interacted with time period dummies (</a:t>
            </a:r>
            <a:r>
              <a:rPr lang="en-US" dirty="0"/>
              <a:t>Callaway and </a:t>
            </a:r>
            <a:r>
              <a:rPr lang="en-US" dirty="0" err="1"/>
              <a:t>Sant’Anna</a:t>
            </a:r>
            <a:r>
              <a:rPr lang="en-US" dirty="0"/>
              <a:t>, 2021</a:t>
            </a:r>
            <a:r>
              <a:rPr lang="en-US" dirty="0">
                <a:sym typeface="Symbol" panose="05050102010706020507" pitchFamily="18" charset="2"/>
              </a:rPr>
              <a:t>)</a:t>
            </a:r>
          </a:p>
          <a:p>
            <a:pPr lvl="1"/>
            <a:r>
              <a:rPr lang="en-US" dirty="0">
                <a:sym typeface="Symbol" panose="05050102010706020507" pitchFamily="18" charset="2"/>
              </a:rPr>
              <a:t>Cohort indicates the time period when treatment assignment happens for treated units</a:t>
            </a:r>
          </a:p>
          <a:p>
            <a:pPr lvl="1"/>
            <a:r>
              <a:rPr lang="en-US" dirty="0">
                <a:sym typeface="Symbol" panose="05050102010706020507" pitchFamily="18" charset="2"/>
              </a:rPr>
              <a:t>Can choose either never-treated subjects or not-yet-treated subjects as comparisons</a:t>
            </a:r>
          </a:p>
          <a:p>
            <a:pPr lvl="1"/>
            <a:r>
              <a:rPr lang="en-US" dirty="0">
                <a:sym typeface="Symbol" panose="05050102010706020507" pitchFamily="18" charset="2"/>
              </a:rPr>
              <a:t>Can incorporate (pretest) covariates into the model, under an assumption of conditional parallel trends among groups that share the same values of the covariates</a:t>
            </a:r>
          </a:p>
          <a:p>
            <a:pPr lvl="1"/>
            <a:endParaRPr lang="en-US" dirty="0">
              <a:sym typeface="Symbol" panose="05050102010706020507" pitchFamily="18" charset="2"/>
            </a:endParaRPr>
          </a:p>
          <a:p>
            <a:r>
              <a:rPr lang="en-US" dirty="0">
                <a:sym typeface="Symbol" panose="05050102010706020507" pitchFamily="18" charset="2"/>
              </a:rPr>
              <a:t>With so many coefficients formed by the interaction, it is necessary to aggregate estimates to generate an overall ATT, or else ATTs that vary by relative time, treatment cohort, or calendar time</a:t>
            </a:r>
          </a:p>
        </p:txBody>
      </p:sp>
      <p:sp>
        <p:nvSpPr>
          <p:cNvPr id="4" name="Slide Number Placeholder 3">
            <a:extLst>
              <a:ext uri="{FF2B5EF4-FFF2-40B4-BE49-F238E27FC236}">
                <a16:creationId xmlns:a16="http://schemas.microsoft.com/office/drawing/2014/main" id="{1DE9C7BF-F507-CB94-8BB7-17BACA96B53A}"/>
              </a:ext>
            </a:extLst>
          </p:cNvPr>
          <p:cNvSpPr>
            <a:spLocks noGrp="1"/>
          </p:cNvSpPr>
          <p:nvPr>
            <p:ph type="sldNum" sz="quarter" idx="12"/>
          </p:nvPr>
        </p:nvSpPr>
        <p:spPr/>
        <p:txBody>
          <a:bodyPr/>
          <a:lstStyle/>
          <a:p>
            <a:fld id="{653EC2E9-BBB0-4E49-A88D-C677C9DC5719}" type="slidenum">
              <a:rPr lang="en-US" smtClean="0"/>
              <a:t>23</a:t>
            </a:fld>
            <a:endParaRPr lang="en-US" dirty="0"/>
          </a:p>
        </p:txBody>
      </p:sp>
    </p:spTree>
    <p:extLst>
      <p:ext uri="{BB962C8B-B14F-4D97-AF65-F5344CB8AC3E}">
        <p14:creationId xmlns:p14="http://schemas.microsoft.com/office/powerpoint/2010/main" val="1274921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DD8FD-9A51-DDB4-F7B5-2E7A073E9906}"/>
              </a:ext>
            </a:extLst>
          </p:cNvPr>
          <p:cNvSpPr>
            <a:spLocks noGrp="1"/>
          </p:cNvSpPr>
          <p:nvPr>
            <p:ph type="title"/>
          </p:nvPr>
        </p:nvSpPr>
        <p:spPr/>
        <p:txBody>
          <a:bodyPr/>
          <a:lstStyle/>
          <a:p>
            <a:r>
              <a:rPr lang="en-US" dirty="0"/>
              <a:t>Group-Time Estimator with Bootstrap Inference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B559C26-0491-B941-1DB4-73E06CAB3A18}"/>
                  </a:ext>
                </a:extLst>
              </p:cNvPr>
              <p:cNvSpPr>
                <a:spLocks noGrp="1"/>
              </p:cNvSpPr>
              <p:nvPr>
                <p:ph idx="1"/>
              </p:nvPr>
            </p:nvSpPr>
            <p:spPr/>
            <p:txBody>
              <a:bodyPr/>
              <a:lstStyle/>
              <a:p>
                <a:r>
                  <a:rPr lang="en-US" dirty="0"/>
                  <a:t>The bootstrap is a resampling method used to obtain standard errors when sampling distributions are unknown or only known asymptotically</a:t>
                </a:r>
              </a:p>
              <a:p>
                <a:pPr marL="914400" lvl="1" indent="-457200">
                  <a:buFont typeface="+mj-lt"/>
                  <a:buAutoNum type="arabicPeriod"/>
                </a:pPr>
                <a:r>
                  <a:rPr lang="en-US" dirty="0">
                    <a:sym typeface="Symbol" panose="05050102010706020507" pitchFamily="18" charset="2"/>
                  </a:rPr>
                  <a:t>Draw </a:t>
                </a:r>
                <a14:m>
                  <m:oMath xmlns:m="http://schemas.openxmlformats.org/officeDocument/2006/math">
                    <m:r>
                      <a:rPr lang="en-US" i="1" dirty="0" smtClean="0">
                        <a:latin typeface="Cambria Math" panose="02040503050406030204" pitchFamily="18" charset="0"/>
                        <a:sym typeface="Symbol" panose="05050102010706020507" pitchFamily="18" charset="2"/>
                      </a:rPr>
                      <m:t>𝑁</m:t>
                    </m:r>
                  </m:oMath>
                </a14:m>
                <a:r>
                  <a:rPr lang="en-US" dirty="0">
                    <a:sym typeface="Symbol" panose="05050102010706020507" pitchFamily="18" charset="2"/>
                  </a:rPr>
                  <a:t> units randomly (with replacement) from the original sample, or else draw a random residual (or residual multiplier) to replace the original regression residual</a:t>
                </a:r>
              </a:p>
              <a:p>
                <a:pPr marL="914400" lvl="1" indent="-457200">
                  <a:buFont typeface="+mj-lt"/>
                  <a:buAutoNum type="arabicPeriod"/>
                </a:pPr>
                <a:r>
                  <a:rPr lang="en-US" dirty="0">
                    <a:sym typeface="Symbol" panose="05050102010706020507" pitchFamily="18" charset="2"/>
                  </a:rPr>
                  <a:t>Re-estimate the model of interest across repeated draws and collect the point estimates into an artificial sampling distribution</a:t>
                </a:r>
              </a:p>
              <a:p>
                <a:pPr marL="914400" lvl="1" indent="-457200">
                  <a:buFont typeface="+mj-lt"/>
                  <a:buAutoNum type="arabicPeriod"/>
                </a:pPr>
                <a:r>
                  <a:rPr lang="en-US" dirty="0">
                    <a:sym typeface="Symbol" panose="05050102010706020507" pitchFamily="18" charset="2"/>
                  </a:rPr>
                  <a:t>Estimate a standard error and/or confidence bounds empirically from the distribution</a:t>
                </a:r>
              </a:p>
              <a:p>
                <a:pPr lvl="1"/>
                <a:endParaRPr lang="en-US" dirty="0">
                  <a:sym typeface="Symbol" panose="05050102010706020507" pitchFamily="18" charset="2"/>
                </a:endParaRPr>
              </a:p>
              <a:p>
                <a:r>
                  <a:rPr lang="en-US" dirty="0">
                    <a:sym typeface="Symbol" panose="05050102010706020507" pitchFamily="18" charset="2"/>
                  </a:rPr>
                  <a:t>With the group-time estimator, because there are so many ATTs, the bootstrap is also used to ensure accurate coverage of simultaneous confidence intervals</a:t>
                </a:r>
              </a:p>
              <a:p>
                <a:pPr lvl="1"/>
                <a:r>
                  <a:rPr lang="en-US" dirty="0">
                    <a:sym typeface="Symbol" panose="05050102010706020507" pitchFamily="18" charset="2"/>
                  </a:rPr>
                  <a:t>Robust to multiple hypothesis tests (à la Bonferroni)</a:t>
                </a:r>
              </a:p>
            </p:txBody>
          </p:sp>
        </mc:Choice>
        <mc:Fallback>
          <p:sp>
            <p:nvSpPr>
              <p:cNvPr id="3" name="Content Placeholder 2">
                <a:extLst>
                  <a:ext uri="{FF2B5EF4-FFF2-40B4-BE49-F238E27FC236}">
                    <a16:creationId xmlns:a16="http://schemas.microsoft.com/office/drawing/2014/main" id="{1B559C26-0491-B941-1DB4-73E06CAB3A18}"/>
                  </a:ext>
                </a:extLst>
              </p:cNvPr>
              <p:cNvSpPr>
                <a:spLocks noGrp="1" noRot="1" noChangeAspect="1" noMove="1" noResize="1" noEditPoints="1" noAdjustHandles="1" noChangeArrowheads="1" noChangeShapeType="1" noTextEdit="1"/>
              </p:cNvSpPr>
              <p:nvPr>
                <p:ph idx="1"/>
              </p:nvPr>
            </p:nvSpPr>
            <p:spPr>
              <a:blipFill>
                <a:blip r:embed="rId2"/>
                <a:stretch>
                  <a:fillRect l="-923" t="-1206" r="-92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CCB6D6F-2D27-21E4-925D-207007A2A8C9}"/>
              </a:ext>
            </a:extLst>
          </p:cNvPr>
          <p:cNvSpPr>
            <a:spLocks noGrp="1"/>
          </p:cNvSpPr>
          <p:nvPr>
            <p:ph type="sldNum" sz="quarter" idx="12"/>
          </p:nvPr>
        </p:nvSpPr>
        <p:spPr/>
        <p:txBody>
          <a:bodyPr/>
          <a:lstStyle/>
          <a:p>
            <a:fld id="{653EC2E9-BBB0-4E49-A88D-C677C9DC5719}" type="slidenum">
              <a:rPr lang="en-US" smtClean="0"/>
              <a:t>24</a:t>
            </a:fld>
            <a:endParaRPr lang="en-US" dirty="0"/>
          </a:p>
        </p:txBody>
      </p:sp>
    </p:spTree>
    <p:extLst>
      <p:ext uri="{BB962C8B-B14F-4D97-AF65-F5344CB8AC3E}">
        <p14:creationId xmlns:p14="http://schemas.microsoft.com/office/powerpoint/2010/main" val="343387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47746-DEDB-B4DD-9378-D44D3E596AE5}"/>
              </a:ext>
            </a:extLst>
          </p:cNvPr>
          <p:cNvSpPr>
            <a:spLocks noGrp="1"/>
          </p:cNvSpPr>
          <p:nvPr>
            <p:ph type="title"/>
          </p:nvPr>
        </p:nvSpPr>
        <p:spPr/>
        <p:txBody>
          <a:bodyPr/>
          <a:lstStyle/>
          <a:p>
            <a:r>
              <a:rPr lang="en-US" sz="4000" dirty="0"/>
              <a:t>Using R for the </a:t>
            </a:r>
            <a:r>
              <a:rPr lang="en-US" dirty="0"/>
              <a:t>Group-Time Estimator</a:t>
            </a:r>
          </a:p>
        </p:txBody>
      </p:sp>
      <p:sp>
        <p:nvSpPr>
          <p:cNvPr id="3" name="Content Placeholder 2">
            <a:extLst>
              <a:ext uri="{FF2B5EF4-FFF2-40B4-BE49-F238E27FC236}">
                <a16:creationId xmlns:a16="http://schemas.microsoft.com/office/drawing/2014/main" id="{272D3710-DD6C-CC95-3E73-00264FBB4487}"/>
              </a:ext>
            </a:extLst>
          </p:cNvPr>
          <p:cNvSpPr>
            <a:spLocks noGrp="1"/>
          </p:cNvSpPr>
          <p:nvPr>
            <p:ph idx="1"/>
          </p:nvPr>
        </p:nvSpPr>
        <p:spPr/>
        <p:txBody>
          <a:bodyPr>
            <a:normAutofit/>
          </a:bodyPr>
          <a:lstStyle/>
          <a:p>
            <a:r>
              <a:rPr lang="en-US" dirty="0" err="1">
                <a:latin typeface="Courier New" panose="02070309020205020404" pitchFamily="49" charset="0"/>
                <a:cs typeface="Courier New" panose="02070309020205020404" pitchFamily="49" charset="0"/>
              </a:rPr>
              <a:t>att_gt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yname</a:t>
            </a:r>
            <a:r>
              <a:rPr lang="en-US" dirty="0">
                <a:latin typeface="Courier New" panose="02070309020205020404" pitchFamily="49" charset="0"/>
                <a:cs typeface="Courier New" panose="02070309020205020404" pitchFamily="49" charset="0"/>
              </a:rPr>
              <a:t> = </a:t>
            </a:r>
            <a:r>
              <a:rPr lang="en-US" i="1" dirty="0" err="1">
                <a:latin typeface="Courier New" panose="02070309020205020404" pitchFamily="49" charset="0"/>
                <a:cs typeface="Courier New" panose="02070309020205020404" pitchFamily="49" charset="0"/>
              </a:rPr>
              <a:t>yvar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idname</a:t>
            </a:r>
            <a:r>
              <a:rPr lang="en-US" dirty="0">
                <a:latin typeface="Courier New" panose="02070309020205020404" pitchFamily="49" charset="0"/>
                <a:cs typeface="Courier New" panose="02070309020205020404" pitchFamily="49" charset="0"/>
              </a:rPr>
              <a:t> = </a:t>
            </a:r>
            <a:r>
              <a:rPr lang="en-US" i="1" dirty="0" err="1">
                <a:latin typeface="Courier New" panose="02070309020205020404" pitchFamily="49" charset="0"/>
                <a:cs typeface="Courier New" panose="02070309020205020404" pitchFamily="49" charset="0"/>
              </a:rPr>
              <a:t>idvar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tname</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time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gname</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cohort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control_group</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group</a:t>
            </a:r>
            <a:r>
              <a:rPr lang="en-US" dirty="0">
                <a:latin typeface="Courier New" panose="02070309020205020404" pitchFamily="49" charset="0"/>
                <a:cs typeface="Courier New" panose="02070309020205020404" pitchFamily="49" charset="0"/>
              </a:rPr>
              <a:t>", anticipation = </a:t>
            </a:r>
            <a:r>
              <a:rPr lang="en-US" i="1"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allow_unbalanced_panel</a:t>
            </a:r>
            <a:r>
              <a:rPr lang="en-US" dirty="0">
                <a:latin typeface="Courier New" panose="02070309020205020404" pitchFamily="49" charset="0"/>
                <a:cs typeface="Courier New" panose="02070309020205020404" pitchFamily="49" charset="0"/>
              </a:rPr>
              <a:t> = </a:t>
            </a:r>
            <a:r>
              <a:rPr lang="en-US" i="1" dirty="0">
                <a:latin typeface="Courier New" panose="02070309020205020404" pitchFamily="49" charset="0"/>
                <a:cs typeface="Courier New" panose="02070309020205020404" pitchFamily="49" charset="0"/>
              </a:rPr>
              <a:t>T/F</a:t>
            </a:r>
            <a:r>
              <a:rPr lang="en-US" dirty="0">
                <a:latin typeface="Courier New" panose="02070309020205020404" pitchFamily="49" charset="0"/>
                <a:cs typeface="Courier New" panose="02070309020205020404" pitchFamily="49" charset="0"/>
              </a:rPr>
              <a:t>, data = </a:t>
            </a:r>
            <a:r>
              <a:rPr lang="en-US" i="1" dirty="0" err="1">
                <a:latin typeface="Courier New" panose="02070309020205020404" pitchFamily="49" charset="0"/>
                <a:cs typeface="Courier New" panose="02070309020205020404" pitchFamily="49" charset="0"/>
              </a:rPr>
              <a:t>df</a:t>
            </a:r>
            <a:r>
              <a:rPr lang="en-US" dirty="0">
                <a:latin typeface="Courier New" panose="02070309020205020404" pitchFamily="49" charset="0"/>
                <a:cs typeface="Courier New" panose="02070309020205020404" pitchFamily="49" charset="0"/>
              </a:rPr>
              <a:t>)</a:t>
            </a:r>
          </a:p>
          <a:p>
            <a:pPr lvl="1"/>
            <a:r>
              <a:rPr lang="en-US" i="1" dirty="0" err="1">
                <a:latin typeface="Courier New" panose="02070309020205020404" pitchFamily="49" charset="0"/>
                <a:cs typeface="Courier New" panose="02070309020205020404" pitchFamily="49" charset="0"/>
              </a:rPr>
              <a:t>idvar</a:t>
            </a:r>
            <a:r>
              <a:rPr lang="en-US" dirty="0">
                <a:latin typeface="Courier New" panose="02070309020205020404" pitchFamily="49" charset="0"/>
                <a:cs typeface="Courier New" panose="02070309020205020404" pitchFamily="49" charset="0"/>
              </a:rPr>
              <a:t> </a:t>
            </a:r>
            <a:r>
              <a:rPr lang="en-US" dirty="0">
                <a:sym typeface="Symbol" panose="05050102010706020507" pitchFamily="18" charset="2"/>
              </a:rPr>
              <a:t>and</a:t>
            </a:r>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time </a:t>
            </a:r>
            <a:r>
              <a:rPr lang="en-US" dirty="0">
                <a:sym typeface="Symbol" panose="05050102010706020507" pitchFamily="18" charset="2"/>
              </a:rPr>
              <a:t>are the same variables we used in</a:t>
            </a:r>
            <a:r>
              <a:rPr lang="en-US" dirty="0">
                <a:latin typeface="Courier New" panose="02070309020205020404" pitchFamily="49" charset="0"/>
                <a:cs typeface="Courier New" panose="02070309020205020404" pitchFamily="49" charset="0"/>
                <a:sym typeface="Symbol" panose="05050102010706020507" pitchFamily="18" charset="2"/>
              </a:rPr>
              <a:t> </a:t>
            </a:r>
            <a:r>
              <a:rPr lang="en-US" dirty="0" err="1">
                <a:latin typeface="Courier New" panose="02070309020205020404" pitchFamily="49" charset="0"/>
                <a:cs typeface="Courier New" panose="02070309020205020404" pitchFamily="49" charset="0"/>
                <a:sym typeface="Symbol" panose="05050102010706020507" pitchFamily="18" charset="2"/>
              </a:rPr>
              <a:t>feols</a:t>
            </a:r>
            <a:r>
              <a:rPr lang="en-US" dirty="0">
                <a:latin typeface="Courier New" panose="02070309020205020404" pitchFamily="49" charset="0"/>
                <a:cs typeface="Courier New" panose="02070309020205020404" pitchFamily="49" charset="0"/>
                <a:sym typeface="Symbol" panose="05050102010706020507" pitchFamily="18" charset="2"/>
              </a:rPr>
              <a:t>()</a:t>
            </a:r>
            <a:endParaRPr lang="en-US" i="1" dirty="0">
              <a:latin typeface="Courier New" panose="02070309020205020404" pitchFamily="49" charset="0"/>
              <a:cs typeface="Courier New" panose="02070309020205020404" pitchFamily="49" charset="0"/>
            </a:endParaRPr>
          </a:p>
          <a:p>
            <a:pPr lvl="1"/>
            <a:r>
              <a:rPr lang="en-US" i="1" dirty="0">
                <a:latin typeface="Courier New" panose="02070309020205020404" pitchFamily="49" charset="0"/>
                <a:cs typeface="Courier New" panose="02070309020205020404" pitchFamily="49" charset="0"/>
              </a:rPr>
              <a:t>cohort</a:t>
            </a:r>
            <a:r>
              <a:rPr lang="en-US" dirty="0">
                <a:latin typeface="Courier New" panose="02070309020205020404" pitchFamily="49" charset="0"/>
                <a:cs typeface="Courier New" panose="02070309020205020404" pitchFamily="49" charset="0"/>
              </a:rPr>
              <a:t> </a:t>
            </a:r>
            <a:r>
              <a:rPr lang="en-US" dirty="0">
                <a:sym typeface="Symbol" panose="05050102010706020507" pitchFamily="18" charset="2"/>
              </a:rPr>
              <a:t>is the treatment assignment period for treated units (0 for control units)</a:t>
            </a:r>
          </a:p>
          <a:p>
            <a:pPr lvl="1"/>
            <a:r>
              <a:rPr lang="en-US" i="1" dirty="0">
                <a:latin typeface="Courier New" panose="02070309020205020404" pitchFamily="49" charset="0"/>
                <a:cs typeface="Courier New" panose="02070309020205020404" pitchFamily="49" charset="0"/>
              </a:rPr>
              <a:t>group</a:t>
            </a:r>
            <a:r>
              <a:rPr lang="en-US" dirty="0">
                <a:latin typeface="Courier New" panose="02070309020205020404" pitchFamily="49" charset="0"/>
                <a:cs typeface="Courier New" panose="02070309020205020404" pitchFamily="49" charset="0"/>
              </a:rPr>
              <a:t> </a:t>
            </a:r>
            <a:r>
              <a:rPr lang="en-US" dirty="0">
                <a:sym typeface="Symbol" panose="05050102010706020507" pitchFamily="18" charset="2"/>
              </a:rPr>
              <a:t>selects the control units for estimation of the ATTs</a:t>
            </a:r>
            <a:endParaRPr lang="en-US" dirty="0">
              <a:latin typeface="Courier New" panose="02070309020205020404" pitchFamily="49" charset="0"/>
              <a:cs typeface="Courier New" panose="02070309020205020404" pitchFamily="49" charset="0"/>
              <a:sym typeface="Symbol" panose="05050102010706020507" pitchFamily="18" charset="2"/>
            </a:endParaRPr>
          </a:p>
          <a:p>
            <a:pPr lvl="2"/>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Symbol" panose="05050102010706020507" pitchFamily="18" charset="2"/>
              </a:rPr>
              <a:t>nevertreated</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Symbol" panose="05050102010706020507" pitchFamily="18" charset="2"/>
              </a:rPr>
              <a:t> </a:t>
            </a:r>
            <a:r>
              <a:rPr lang="en-US" dirty="0">
                <a:cs typeface="Courier New" panose="02070309020205020404" pitchFamily="49" charset="0"/>
                <a:sym typeface="Symbol" panose="05050102010706020507" pitchFamily="18" charset="2"/>
              </a:rPr>
              <a:t> Only units that never get treated during the study period (i.e., pure controls)</a:t>
            </a:r>
          </a:p>
          <a:p>
            <a:pPr lvl="2"/>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Symbol" panose="05050102010706020507" pitchFamily="18" charset="2"/>
              </a:rPr>
              <a:t>notyettreated</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Symbol" panose="05050102010706020507" pitchFamily="18" charset="2"/>
              </a:rPr>
              <a:t> </a:t>
            </a:r>
            <a:r>
              <a:rPr lang="en-US" dirty="0">
                <a:cs typeface="Courier New" panose="02070309020205020404" pitchFamily="49" charset="0"/>
                <a:sym typeface="Symbol" panose="05050102010706020507" pitchFamily="18" charset="2"/>
              </a:rPr>
              <a:t> All units that have not yet been treated as of a given time period, which includes the never-treated units as well as the treated units at pretest time periods</a:t>
            </a:r>
            <a:endParaRPr lang="en-US" dirty="0">
              <a:sym typeface="Symbol" panose="05050102010706020507" pitchFamily="18" charset="2"/>
            </a:endParaRPr>
          </a:p>
          <a:p>
            <a:pPr lvl="1"/>
            <a:endParaRPr lang="en-US" dirty="0"/>
          </a:p>
          <a:p>
            <a:r>
              <a:rPr lang="en-US" dirty="0">
                <a:cs typeface="Courier New" panose="02070309020205020404" pitchFamily="49" charset="0"/>
                <a:sym typeface="Symbol" panose="05050102010706020507" pitchFamily="18" charset="2"/>
              </a:rPr>
              <a:t>Available in the</a:t>
            </a:r>
            <a:r>
              <a:rPr lang="en-US" dirty="0">
                <a:latin typeface="Courier New" panose="02070309020205020404" pitchFamily="49" charset="0"/>
                <a:cs typeface="Courier New" panose="02070309020205020404" pitchFamily="49" charset="0"/>
                <a:sym typeface="Symbol" panose="05050102010706020507" pitchFamily="18" charset="2"/>
              </a:rPr>
              <a:t> did </a:t>
            </a:r>
            <a:r>
              <a:rPr lang="en-US" dirty="0">
                <a:sym typeface="Symbol" panose="05050102010706020507" pitchFamily="18" charset="2"/>
              </a:rPr>
              <a:t>package (</a:t>
            </a:r>
            <a:r>
              <a:rPr lang="en-US" dirty="0">
                <a:sym typeface="Symbol" panose="05050102010706020507" pitchFamily="18" charset="2"/>
                <a:hlinkClick r:id="rId2"/>
              </a:rPr>
              <a:t>https://bcallaway11.github.io/did/index.html</a:t>
            </a:r>
            <a:r>
              <a:rPr lang="en-US" dirty="0">
                <a:sym typeface="Symbol" panose="05050102010706020507" pitchFamily="18" charset="2"/>
              </a:rPr>
              <a:t>)</a:t>
            </a:r>
            <a:endParaRPr lang="en-US" dirty="0"/>
          </a:p>
        </p:txBody>
      </p:sp>
      <p:sp>
        <p:nvSpPr>
          <p:cNvPr id="4" name="Slide Number Placeholder 3">
            <a:extLst>
              <a:ext uri="{FF2B5EF4-FFF2-40B4-BE49-F238E27FC236}">
                <a16:creationId xmlns:a16="http://schemas.microsoft.com/office/drawing/2014/main" id="{1DE9C7BF-F507-CB94-8BB7-17BACA96B53A}"/>
              </a:ext>
            </a:extLst>
          </p:cNvPr>
          <p:cNvSpPr>
            <a:spLocks noGrp="1"/>
          </p:cNvSpPr>
          <p:nvPr>
            <p:ph type="sldNum" sz="quarter" idx="12"/>
          </p:nvPr>
        </p:nvSpPr>
        <p:spPr/>
        <p:txBody>
          <a:bodyPr/>
          <a:lstStyle/>
          <a:p>
            <a:fld id="{653EC2E9-BBB0-4E49-A88D-C677C9DC5719}" type="slidenum">
              <a:rPr lang="en-US" smtClean="0"/>
              <a:t>25</a:t>
            </a:fld>
            <a:endParaRPr lang="en-US" dirty="0"/>
          </a:p>
        </p:txBody>
      </p:sp>
    </p:spTree>
    <p:extLst>
      <p:ext uri="{BB962C8B-B14F-4D97-AF65-F5344CB8AC3E}">
        <p14:creationId xmlns:p14="http://schemas.microsoft.com/office/powerpoint/2010/main" val="1855350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47746-DEDB-B4DD-9378-D44D3E596AE5}"/>
              </a:ext>
            </a:extLst>
          </p:cNvPr>
          <p:cNvSpPr>
            <a:spLocks noGrp="1"/>
          </p:cNvSpPr>
          <p:nvPr>
            <p:ph type="title"/>
          </p:nvPr>
        </p:nvSpPr>
        <p:spPr/>
        <p:txBody>
          <a:bodyPr/>
          <a:lstStyle/>
          <a:p>
            <a:r>
              <a:rPr lang="en-US" sz="4000" dirty="0"/>
              <a:t>Using R for the </a:t>
            </a:r>
            <a:r>
              <a:rPr lang="en-US" dirty="0"/>
              <a:t>Group-Time Estimator</a:t>
            </a:r>
          </a:p>
        </p:txBody>
      </p:sp>
      <p:sp>
        <p:nvSpPr>
          <p:cNvPr id="3" name="Content Placeholder 2">
            <a:extLst>
              <a:ext uri="{FF2B5EF4-FFF2-40B4-BE49-F238E27FC236}">
                <a16:creationId xmlns:a16="http://schemas.microsoft.com/office/drawing/2014/main" id="{272D3710-DD6C-CC95-3E73-00264FBB4487}"/>
              </a:ext>
            </a:extLst>
          </p:cNvPr>
          <p:cNvSpPr>
            <a:spLocks noGrp="1"/>
          </p:cNvSpPr>
          <p:nvPr>
            <p:ph idx="1"/>
          </p:nvPr>
        </p:nvSpPr>
        <p:spPr/>
        <p:txBody>
          <a:bodyPr>
            <a:normAutofit/>
          </a:bodyPr>
          <a:lstStyle/>
          <a:p>
            <a:r>
              <a:rPr lang="en-US" dirty="0"/>
              <a:t>With the group-time estimator, because there is no single ATT, we can choose from a number of post-estimation aggregation methods</a:t>
            </a:r>
          </a:p>
          <a:p>
            <a:pPr lvl="1"/>
            <a:r>
              <a:rPr lang="en-US" dirty="0" err="1">
                <a:latin typeface="Courier New" panose="02070309020205020404" pitchFamily="49" charset="0"/>
                <a:cs typeface="Courier New" panose="02070309020205020404" pitchFamily="49" charset="0"/>
              </a:rPr>
              <a:t>aggte</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obj</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agg</a:t>
            </a:r>
            <a:r>
              <a:rPr lang="en-US" dirty="0">
                <a:latin typeface="Courier New" panose="02070309020205020404" pitchFamily="49" charset="0"/>
                <a:cs typeface="Courier New" panose="02070309020205020404" pitchFamily="49" charset="0"/>
              </a:rPr>
              <a:t> = "simple") </a:t>
            </a:r>
            <a:r>
              <a:rPr lang="en-US" dirty="0">
                <a:sym typeface="Symbol" panose="05050102010706020507" pitchFamily="18" charset="2"/>
              </a:rPr>
              <a:t>  Report overall ATT</a:t>
            </a:r>
          </a:p>
          <a:p>
            <a:pPr lvl="1"/>
            <a:r>
              <a:rPr lang="en-US" dirty="0" err="1">
                <a:latin typeface="Courier New" panose="02070309020205020404" pitchFamily="49" charset="0"/>
                <a:cs typeface="Courier New" panose="02070309020205020404" pitchFamily="49" charset="0"/>
              </a:rPr>
              <a:t>aggte</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obj</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agg</a:t>
            </a:r>
            <a:r>
              <a:rPr lang="en-US" dirty="0">
                <a:latin typeface="Courier New" panose="02070309020205020404" pitchFamily="49" charset="0"/>
                <a:cs typeface="Courier New" panose="02070309020205020404" pitchFamily="49" charset="0"/>
              </a:rPr>
              <a:t> = "dynamic") </a:t>
            </a:r>
            <a:r>
              <a:rPr lang="en-US" dirty="0">
                <a:sym typeface="Symbol" panose="05050102010706020507" pitchFamily="18" charset="2"/>
              </a:rPr>
              <a:t>  Report ATTs by relative time period</a:t>
            </a:r>
          </a:p>
          <a:p>
            <a:pPr lvl="1"/>
            <a:r>
              <a:rPr lang="en-US" dirty="0" err="1">
                <a:latin typeface="Courier New" panose="02070309020205020404" pitchFamily="49" charset="0"/>
                <a:cs typeface="Courier New" panose="02070309020205020404" pitchFamily="49" charset="0"/>
              </a:rPr>
              <a:t>aggte</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obj</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agg</a:t>
            </a:r>
            <a:r>
              <a:rPr lang="en-US" dirty="0">
                <a:latin typeface="Courier New" panose="02070309020205020404" pitchFamily="49" charset="0"/>
                <a:cs typeface="Courier New" panose="02070309020205020404" pitchFamily="49" charset="0"/>
              </a:rPr>
              <a:t> = "group") </a:t>
            </a:r>
            <a:r>
              <a:rPr lang="en-US" dirty="0">
                <a:sym typeface="Symbol" panose="05050102010706020507" pitchFamily="18" charset="2"/>
              </a:rPr>
              <a:t>  Report ATTs by treatment cohort</a:t>
            </a:r>
          </a:p>
          <a:p>
            <a:pPr lvl="1"/>
            <a:r>
              <a:rPr lang="en-US" dirty="0" err="1">
                <a:latin typeface="Courier New" panose="02070309020205020404" pitchFamily="49" charset="0"/>
                <a:cs typeface="Courier New" panose="02070309020205020404" pitchFamily="49" charset="0"/>
              </a:rPr>
              <a:t>aggte</a:t>
            </a:r>
            <a:r>
              <a:rPr lang="en-US" dirty="0">
                <a:latin typeface="Courier New" panose="02070309020205020404" pitchFamily="49" charset="0"/>
                <a:cs typeface="Courier New" panose="02070309020205020404" pitchFamily="49" charset="0"/>
              </a:rPr>
              <a:t>(</a:t>
            </a:r>
            <a:r>
              <a:rPr lang="en-US" i="1" dirty="0">
                <a:latin typeface="Courier New" panose="02070309020205020404" pitchFamily="49" charset="0"/>
                <a:cs typeface="Courier New" panose="02070309020205020404" pitchFamily="49" charset="0"/>
              </a:rPr>
              <a:t>obj</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agg</a:t>
            </a:r>
            <a:r>
              <a:rPr lang="en-US" dirty="0">
                <a:latin typeface="Courier New" panose="02070309020205020404" pitchFamily="49" charset="0"/>
                <a:cs typeface="Courier New" panose="02070309020205020404" pitchFamily="49" charset="0"/>
              </a:rPr>
              <a:t> = "calendar") </a:t>
            </a:r>
            <a:r>
              <a:rPr lang="en-US" dirty="0">
                <a:sym typeface="Symbol" panose="05050102010706020507" pitchFamily="18" charset="2"/>
              </a:rPr>
              <a:t>  Report ATTs by calendar time period</a:t>
            </a:r>
          </a:p>
          <a:p>
            <a:pPr lvl="1"/>
            <a:r>
              <a:rPr lang="en-US" dirty="0">
                <a:sym typeface="Symbol" panose="05050102010706020507" pitchFamily="18" charset="2"/>
              </a:rPr>
              <a:t>Default options carried over from</a:t>
            </a:r>
            <a:r>
              <a:rPr lang="en-US" dirty="0">
                <a:latin typeface="Courier New" panose="02070309020205020404" pitchFamily="49" charset="0"/>
                <a:cs typeface="Courier New" panose="02070309020205020404" pitchFamily="49" charset="0"/>
                <a:sym typeface="Symbol" panose="05050102010706020507" pitchFamily="18" charset="2"/>
              </a:rPr>
              <a:t> </a:t>
            </a:r>
            <a:r>
              <a:rPr lang="en-US" dirty="0" err="1">
                <a:latin typeface="Courier New" panose="02070309020205020404" pitchFamily="49" charset="0"/>
                <a:cs typeface="Courier New" panose="02070309020205020404" pitchFamily="49" charset="0"/>
                <a:sym typeface="Symbol" panose="05050102010706020507" pitchFamily="18" charset="2"/>
              </a:rPr>
              <a:t>att_gt</a:t>
            </a:r>
            <a:r>
              <a:rPr lang="en-US" dirty="0">
                <a:latin typeface="Courier New" panose="02070309020205020404" pitchFamily="49" charset="0"/>
                <a:cs typeface="Courier New" panose="02070309020205020404" pitchFamily="49" charset="0"/>
                <a:sym typeface="Symbol" panose="05050102010706020507" pitchFamily="18" charset="2"/>
              </a:rPr>
              <a:t>() </a:t>
            </a:r>
            <a:r>
              <a:rPr lang="en-US" dirty="0">
                <a:sym typeface="Symbol" panose="05050102010706020507" pitchFamily="18" charset="2"/>
              </a:rPr>
              <a:t>include standard errors estimated via the cluster bootstrap (</a:t>
            </a:r>
            <a:r>
              <a:rPr lang="en-US" dirty="0" err="1">
                <a:latin typeface="Courier New" panose="02070309020205020404" pitchFamily="49" charset="0"/>
                <a:cs typeface="Courier New" panose="02070309020205020404" pitchFamily="49" charset="0"/>
                <a:sym typeface="Symbol" panose="05050102010706020507" pitchFamily="18" charset="2"/>
              </a:rPr>
              <a:t>bstrap</a:t>
            </a:r>
            <a:r>
              <a:rPr lang="en-US" dirty="0">
                <a:latin typeface="Courier New" panose="02070309020205020404" pitchFamily="49" charset="0"/>
                <a:cs typeface="Courier New" panose="02070309020205020404" pitchFamily="49" charset="0"/>
                <a:sym typeface="Symbol" panose="05050102010706020507" pitchFamily="18" charset="2"/>
              </a:rPr>
              <a:t> = T, biters = 1000</a:t>
            </a:r>
            <a:r>
              <a:rPr lang="en-US" dirty="0">
                <a:sym typeface="Symbol" panose="05050102010706020507" pitchFamily="18" charset="2"/>
              </a:rPr>
              <a:t>), and uniform confidence bands (</a:t>
            </a:r>
            <a:r>
              <a:rPr lang="en-US" dirty="0" err="1">
                <a:latin typeface="Courier New" panose="02070309020205020404" pitchFamily="49" charset="0"/>
                <a:cs typeface="Courier New" panose="02070309020205020404" pitchFamily="49" charset="0"/>
                <a:sym typeface="Symbol" panose="05050102010706020507" pitchFamily="18" charset="2"/>
              </a:rPr>
              <a:t>cband</a:t>
            </a:r>
            <a:r>
              <a:rPr lang="en-US" dirty="0">
                <a:latin typeface="Courier New" panose="02070309020205020404" pitchFamily="49" charset="0"/>
                <a:cs typeface="Courier New" panose="02070309020205020404" pitchFamily="49" charset="0"/>
                <a:sym typeface="Symbol" panose="05050102010706020507" pitchFamily="18" charset="2"/>
              </a:rPr>
              <a:t> = T</a:t>
            </a:r>
            <a:r>
              <a:rPr lang="en-US" dirty="0">
                <a:sym typeface="Symbol" panose="05050102010706020507" pitchFamily="18" charset="2"/>
              </a:rPr>
              <a:t>) which cover all group-time ATTs with fixed probability</a:t>
            </a:r>
          </a:p>
          <a:p>
            <a:pPr lvl="1"/>
            <a:endParaRPr lang="en-US" dirty="0">
              <a:sym typeface="Symbol" panose="05050102010706020507" pitchFamily="18" charset="2"/>
            </a:endParaRPr>
          </a:p>
          <a:p>
            <a:r>
              <a:rPr lang="en-US" dirty="0" err="1">
                <a:latin typeface="Courier New" panose="02070309020205020404" pitchFamily="49" charset="0"/>
                <a:cs typeface="Courier New" panose="02070309020205020404" pitchFamily="49" charset="0"/>
                <a:sym typeface="Symbol" panose="05050102010706020507" pitchFamily="18" charset="2"/>
              </a:rPr>
              <a:t>ggdid</a:t>
            </a:r>
            <a:r>
              <a:rPr lang="en-US" dirty="0">
                <a:latin typeface="Courier New" panose="02070309020205020404" pitchFamily="49" charset="0"/>
                <a:cs typeface="Courier New" panose="02070309020205020404" pitchFamily="49" charset="0"/>
                <a:sym typeface="Symbol" panose="05050102010706020507" pitchFamily="18" charset="2"/>
              </a:rPr>
              <a:t>() </a:t>
            </a:r>
            <a:r>
              <a:rPr lang="en-US" dirty="0">
                <a:sym typeface="Symbol" panose="05050102010706020507" pitchFamily="18" charset="2"/>
              </a:rPr>
              <a:t>provides a quick plot of the aggregated ATTs in</a:t>
            </a:r>
            <a:r>
              <a:rPr lang="en-US" dirty="0">
                <a:latin typeface="Courier New" panose="02070309020205020404" pitchFamily="49" charset="0"/>
                <a:cs typeface="Courier New" panose="02070309020205020404" pitchFamily="49" charset="0"/>
                <a:sym typeface="Symbol" panose="05050102010706020507" pitchFamily="18" charset="2"/>
              </a:rPr>
              <a:t> ggplot2 </a:t>
            </a:r>
            <a:r>
              <a:rPr lang="en-US" dirty="0">
                <a:sym typeface="Symbol" panose="05050102010706020507" pitchFamily="18" charset="2"/>
              </a:rPr>
              <a:t>style</a:t>
            </a:r>
          </a:p>
        </p:txBody>
      </p:sp>
      <p:sp>
        <p:nvSpPr>
          <p:cNvPr id="4" name="Slide Number Placeholder 3">
            <a:extLst>
              <a:ext uri="{FF2B5EF4-FFF2-40B4-BE49-F238E27FC236}">
                <a16:creationId xmlns:a16="http://schemas.microsoft.com/office/drawing/2014/main" id="{1DE9C7BF-F507-CB94-8BB7-17BACA96B53A}"/>
              </a:ext>
            </a:extLst>
          </p:cNvPr>
          <p:cNvSpPr>
            <a:spLocks noGrp="1"/>
          </p:cNvSpPr>
          <p:nvPr>
            <p:ph type="sldNum" sz="quarter" idx="12"/>
          </p:nvPr>
        </p:nvSpPr>
        <p:spPr/>
        <p:txBody>
          <a:bodyPr/>
          <a:lstStyle/>
          <a:p>
            <a:fld id="{653EC2E9-BBB0-4E49-A88D-C677C9DC5719}" type="slidenum">
              <a:rPr lang="en-US" smtClean="0"/>
              <a:t>26</a:t>
            </a:fld>
            <a:endParaRPr lang="en-US" dirty="0"/>
          </a:p>
        </p:txBody>
      </p:sp>
    </p:spTree>
    <p:extLst>
      <p:ext uri="{BB962C8B-B14F-4D97-AF65-F5344CB8AC3E}">
        <p14:creationId xmlns:p14="http://schemas.microsoft.com/office/powerpoint/2010/main" val="1871407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2BD6-5B41-46D9-B58D-15A3CF6402A3}"/>
              </a:ext>
            </a:extLst>
          </p:cNvPr>
          <p:cNvSpPr>
            <a:spLocks noGrp="1"/>
          </p:cNvSpPr>
          <p:nvPr>
            <p:ph type="title"/>
          </p:nvPr>
        </p:nvSpPr>
        <p:spPr/>
        <p:txBody>
          <a:bodyPr/>
          <a:lstStyle/>
          <a:p>
            <a:r>
              <a:rPr lang="en-US" dirty="0"/>
              <a:t>Conviction Data: Callaway and </a:t>
            </a:r>
            <a:r>
              <a:rPr lang="en-US" sz="4000" dirty="0" err="1"/>
              <a:t>Sant’Anna</a:t>
            </a:r>
            <a:r>
              <a:rPr lang="en-US" sz="4000" dirty="0"/>
              <a:t> </a:t>
            </a:r>
            <a:r>
              <a:rPr lang="en-US" dirty="0"/>
              <a:t>Method</a:t>
            </a:r>
          </a:p>
        </p:txBody>
      </p:sp>
      <p:sp>
        <p:nvSpPr>
          <p:cNvPr id="3" name="Content Placeholder 2">
            <a:extLst>
              <a:ext uri="{FF2B5EF4-FFF2-40B4-BE49-F238E27FC236}">
                <a16:creationId xmlns:a16="http://schemas.microsoft.com/office/drawing/2014/main" id="{4A6EB0F6-2ECF-44A0-97EF-7752A63A21C1}"/>
              </a:ext>
            </a:extLst>
          </p:cNvPr>
          <p:cNvSpPr>
            <a:spLocks noGrp="1"/>
          </p:cNvSpPr>
          <p:nvPr>
            <p:ph idx="1"/>
          </p:nvPr>
        </p:nvSpPr>
        <p:spPr/>
        <p:txBody>
          <a:bodyPr>
            <a:normAutofit/>
          </a:bodyPr>
          <a:lstStyle/>
          <a:p>
            <a:pPr marL="0" indent="0">
              <a:lnSpc>
                <a:spcPct val="100000"/>
              </a:lnSpc>
              <a:spcBef>
                <a:spcPts val="600"/>
              </a:spcBef>
              <a:buNone/>
            </a:pPr>
            <a:r>
              <a:rPr lang="en-US" sz="1600" dirty="0" err="1">
                <a:latin typeface="Courier New" panose="02070309020205020404" pitchFamily="49" charset="0"/>
                <a:cs typeface="Courier New" panose="02070309020205020404" pitchFamily="49" charset="0"/>
              </a:rPr>
              <a:t>nlsy.long</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nlsy.long</a:t>
            </a:r>
            <a:r>
              <a:rPr lang="en-US" sz="1600" dirty="0">
                <a:latin typeface="Courier New" panose="02070309020205020404" pitchFamily="49" charset="0"/>
                <a:cs typeface="Courier New" panose="02070309020205020404" pitchFamily="49" charset="0"/>
              </a:rPr>
              <a:t> %&gt;% mutate(wave1treated = </a:t>
            </a:r>
            <a:r>
              <a:rPr lang="en-US" sz="1600" dirty="0" err="1">
                <a:latin typeface="Courier New" panose="02070309020205020404" pitchFamily="49" charset="0"/>
                <a:cs typeface="Courier New" panose="02070309020205020404" pitchFamily="49" charset="0"/>
              </a:rPr>
              <a:t>replace_na</a:t>
            </a:r>
            <a:r>
              <a:rPr lang="en-US" sz="1600" dirty="0">
                <a:latin typeface="Courier New" panose="02070309020205020404" pitchFamily="49" charset="0"/>
                <a:cs typeface="Courier New" panose="02070309020205020404" pitchFamily="49" charset="0"/>
              </a:rPr>
              <a:t>(wave1convic, 0))</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err="1">
                <a:solidFill>
                  <a:srgbClr val="FF0000"/>
                </a:solidFill>
                <a:latin typeface="Courier New" panose="02070309020205020404" pitchFamily="49" charset="0"/>
                <a:cs typeface="Courier New" panose="02070309020205020404" pitchFamily="49" charset="0"/>
              </a:rPr>
              <a:t>set.seed</a:t>
            </a:r>
            <a:r>
              <a:rPr lang="en-US" sz="1600" dirty="0">
                <a:solidFill>
                  <a:srgbClr val="FF0000"/>
                </a:solidFill>
                <a:latin typeface="Courier New" panose="02070309020205020404" pitchFamily="49" charset="0"/>
                <a:cs typeface="Courier New" panose="02070309020205020404" pitchFamily="49" charset="0"/>
              </a:rPr>
              <a:t>(20231114)</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err="1">
                <a:latin typeface="Courier New" panose="02070309020205020404" pitchFamily="49" charset="0"/>
                <a:cs typeface="Courier New" panose="02070309020205020404" pitchFamily="49" charset="0"/>
              </a:rPr>
              <a:t>csdid</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att_gt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yname</a:t>
            </a:r>
            <a:r>
              <a:rPr lang="en-US" sz="1600" dirty="0">
                <a:latin typeface="Courier New" panose="02070309020205020404" pitchFamily="49" charset="0"/>
                <a:cs typeface="Courier New" panose="02070309020205020404" pitchFamily="49" charset="0"/>
              </a:rPr>
              <a:t> = "work", </a:t>
            </a:r>
            <a:r>
              <a:rPr lang="en-US" sz="1600" dirty="0" err="1">
                <a:latin typeface="Courier New" panose="02070309020205020404" pitchFamily="49" charset="0"/>
                <a:cs typeface="Courier New" panose="02070309020205020404" pitchFamily="49" charset="0"/>
              </a:rPr>
              <a:t>idname</a:t>
            </a:r>
            <a:r>
              <a:rPr lang="en-US" sz="1600" dirty="0">
                <a:latin typeface="Courier New" panose="02070309020205020404" pitchFamily="49" charset="0"/>
                <a:cs typeface="Courier New" panose="02070309020205020404" pitchFamily="49" charset="0"/>
              </a:rPr>
              <a:t> = "id", </a:t>
            </a:r>
            <a:r>
              <a:rPr lang="en-US" sz="1600" dirty="0" err="1">
                <a:latin typeface="Courier New" panose="02070309020205020404" pitchFamily="49" charset="0"/>
                <a:cs typeface="Courier New" panose="02070309020205020404" pitchFamily="49" charset="0"/>
              </a:rPr>
              <a:t>tname</a:t>
            </a:r>
            <a:r>
              <a:rPr lang="en-US" sz="1600" dirty="0">
                <a:latin typeface="Courier New" panose="02070309020205020404" pitchFamily="49" charset="0"/>
                <a:cs typeface="Courier New" panose="02070309020205020404" pitchFamily="49" charset="0"/>
              </a:rPr>
              <a:t> = "t", </a:t>
            </a:r>
            <a:r>
              <a:rPr lang="en-US" sz="1600" dirty="0" err="1">
                <a:latin typeface="Courier New" panose="02070309020205020404" pitchFamily="49" charset="0"/>
                <a:cs typeface="Courier New" panose="02070309020205020404" pitchFamily="49" charset="0"/>
              </a:rPr>
              <a:t>gname</a:t>
            </a:r>
            <a:r>
              <a:rPr lang="en-US" sz="1600" dirty="0">
                <a:latin typeface="Courier New" panose="02070309020205020404" pitchFamily="49" charset="0"/>
                <a:cs typeface="Courier New" panose="02070309020205020404" pitchFamily="49" charset="0"/>
              </a:rPr>
              <a:t> = "wave1treated", </a:t>
            </a:r>
            <a:r>
              <a:rPr lang="en-US" sz="1600" dirty="0" err="1">
                <a:solidFill>
                  <a:srgbClr val="FF0000"/>
                </a:solidFill>
                <a:latin typeface="Courier New" panose="02070309020205020404" pitchFamily="49" charset="0"/>
                <a:cs typeface="Courier New" panose="02070309020205020404" pitchFamily="49" charset="0"/>
              </a:rPr>
              <a:t>control_group</a:t>
            </a:r>
            <a:r>
              <a:rPr lang="en-US" sz="1600" dirty="0">
                <a:solidFill>
                  <a:srgbClr val="FF0000"/>
                </a:solidFill>
                <a:latin typeface="Courier New" panose="02070309020205020404" pitchFamily="49" charset="0"/>
                <a:cs typeface="Courier New" panose="02070309020205020404" pitchFamily="49" charset="0"/>
              </a:rPr>
              <a:t> = "</a:t>
            </a:r>
            <a:r>
              <a:rPr lang="en-US" sz="1600" dirty="0" err="1">
                <a:solidFill>
                  <a:srgbClr val="FF0000"/>
                </a:solidFill>
                <a:latin typeface="Courier New" panose="02070309020205020404" pitchFamily="49" charset="0"/>
                <a:cs typeface="Courier New" panose="02070309020205020404" pitchFamily="49" charset="0"/>
              </a:rPr>
              <a:t>nevertreated</a:t>
            </a:r>
            <a:r>
              <a:rPr lang="en-US" sz="1600" dirty="0">
                <a:solidFill>
                  <a:srgbClr val="FF0000"/>
                </a:solidFill>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allow_unbalanced_panel</a:t>
            </a:r>
            <a:r>
              <a:rPr lang="en-US" sz="1600" dirty="0">
                <a:latin typeface="Courier New" panose="02070309020205020404" pitchFamily="49" charset="0"/>
                <a:cs typeface="Courier New" panose="02070309020205020404" pitchFamily="49" charset="0"/>
              </a:rPr>
              <a:t> = T, data = </a:t>
            </a:r>
            <a:r>
              <a:rPr lang="en-US" sz="1600" dirty="0" err="1">
                <a:latin typeface="Courier New" panose="02070309020205020404" pitchFamily="49" charset="0"/>
                <a:cs typeface="Courier New" panose="02070309020205020404" pitchFamily="49" charset="0"/>
              </a:rPr>
              <a:t>nlsy.long</a:t>
            </a:r>
            <a:r>
              <a:rPr lang="en-US" sz="1600" dirty="0">
                <a:latin typeface="Courier New" panose="02070309020205020404" pitchFamily="49" charset="0"/>
                <a:cs typeface="Courier New" panose="02070309020205020404" pitchFamily="49" charset="0"/>
              </a:rPr>
              <a:t>)</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err="1">
                <a:latin typeface="Courier New" panose="02070309020205020404" pitchFamily="49" charset="0"/>
                <a:cs typeface="Courier New" panose="02070309020205020404" pitchFamily="49" charset="0"/>
              </a:rPr>
              <a:t>csdid</a:t>
            </a: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[all intermediate output is omitted]</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P-value for pre-test of parallel trends assumption:  0.09512</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Control Group:  Never Treated,  Anticipation Periods:  0</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Estimation Method:  Doubly Robust</a:t>
            </a:r>
          </a:p>
        </p:txBody>
      </p:sp>
      <p:sp>
        <p:nvSpPr>
          <p:cNvPr id="4" name="Slide Number Placeholder 3">
            <a:extLst>
              <a:ext uri="{FF2B5EF4-FFF2-40B4-BE49-F238E27FC236}">
                <a16:creationId xmlns:a16="http://schemas.microsoft.com/office/drawing/2014/main" id="{6E343BB2-CD45-4271-BE14-6232FDC1373E}"/>
              </a:ext>
            </a:extLst>
          </p:cNvPr>
          <p:cNvSpPr>
            <a:spLocks noGrp="1"/>
          </p:cNvSpPr>
          <p:nvPr>
            <p:ph type="sldNum" sz="quarter" idx="12"/>
          </p:nvPr>
        </p:nvSpPr>
        <p:spPr/>
        <p:txBody>
          <a:bodyPr/>
          <a:lstStyle/>
          <a:p>
            <a:fld id="{653EC2E9-BBB0-4E49-A88D-C677C9DC5719}" type="slidenum">
              <a:rPr lang="en-US" smtClean="0"/>
              <a:t>27</a:t>
            </a:fld>
            <a:endParaRPr lang="en-US"/>
          </a:p>
        </p:txBody>
      </p:sp>
      <p:sp>
        <p:nvSpPr>
          <p:cNvPr id="5" name="TextBox 4">
            <a:extLst>
              <a:ext uri="{FF2B5EF4-FFF2-40B4-BE49-F238E27FC236}">
                <a16:creationId xmlns:a16="http://schemas.microsoft.com/office/drawing/2014/main" id="{A3BF7491-65C3-4BBB-B23D-DF0007B61B6A}"/>
              </a:ext>
            </a:extLst>
          </p:cNvPr>
          <p:cNvSpPr txBox="1"/>
          <p:nvPr/>
        </p:nvSpPr>
        <p:spPr>
          <a:xfrm>
            <a:off x="4887883" y="2132577"/>
            <a:ext cx="7154923" cy="646331"/>
          </a:xfrm>
          <a:prstGeom prst="rect">
            <a:avLst/>
          </a:prstGeom>
          <a:noFill/>
          <a:ln>
            <a:solidFill>
              <a:schemeClr val="tx1">
                <a:lumMod val="50000"/>
                <a:lumOff val="50000"/>
              </a:schemeClr>
            </a:solidFill>
          </a:ln>
        </p:spPr>
        <p:txBody>
          <a:bodyPr wrap="square" rtlCol="0">
            <a:spAutoFit/>
          </a:bodyPr>
          <a:lstStyle/>
          <a:p>
            <a:r>
              <a:rPr lang="en-US" dirty="0">
                <a:latin typeface="+mj-lt"/>
              </a:rPr>
              <a:t>The original cohort variable (</a:t>
            </a:r>
            <a:r>
              <a:rPr lang="en-US" i="1" dirty="0">
                <a:latin typeface="+mj-lt"/>
              </a:rPr>
              <a:t>wave1convic</a:t>
            </a:r>
            <a:r>
              <a:rPr lang="en-US" dirty="0">
                <a:latin typeface="+mj-lt"/>
              </a:rPr>
              <a:t>) is missing for untreated units, so we create a new cohort variable where they are set to 0 (</a:t>
            </a:r>
            <a:r>
              <a:rPr lang="en-US" i="1" dirty="0">
                <a:latin typeface="+mj-lt"/>
              </a:rPr>
              <a:t>wave1treated</a:t>
            </a:r>
            <a:r>
              <a:rPr lang="en-US" dirty="0">
                <a:latin typeface="+mj-lt"/>
              </a:rPr>
              <a:t>). </a:t>
            </a:r>
          </a:p>
        </p:txBody>
      </p:sp>
      <p:sp>
        <p:nvSpPr>
          <p:cNvPr id="6" name="Rectangle 5">
            <a:extLst>
              <a:ext uri="{FF2B5EF4-FFF2-40B4-BE49-F238E27FC236}">
                <a16:creationId xmlns:a16="http://schemas.microsoft.com/office/drawing/2014/main" id="{36736001-6748-82F2-AFD9-B132217228FF}"/>
              </a:ext>
            </a:extLst>
          </p:cNvPr>
          <p:cNvSpPr/>
          <p:nvPr/>
        </p:nvSpPr>
        <p:spPr>
          <a:xfrm>
            <a:off x="6974378" y="4430684"/>
            <a:ext cx="1079170" cy="356556"/>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ED702CA-4585-2166-1ED6-262A8712DE82}"/>
                  </a:ext>
                </a:extLst>
              </p:cNvPr>
              <p:cNvSpPr txBox="1"/>
              <p:nvPr/>
            </p:nvSpPr>
            <p:spPr>
              <a:xfrm>
                <a:off x="8570422" y="3872457"/>
                <a:ext cx="3472385" cy="2308324"/>
              </a:xfrm>
              <a:prstGeom prst="rect">
                <a:avLst/>
              </a:prstGeom>
              <a:noFill/>
              <a:ln>
                <a:solidFill>
                  <a:schemeClr val="tx1">
                    <a:lumMod val="50000"/>
                    <a:lumOff val="50000"/>
                  </a:schemeClr>
                </a:solidFill>
              </a:ln>
            </p:spPr>
            <p:txBody>
              <a:bodyPr wrap="square" rtlCol="0">
                <a:spAutoFit/>
              </a:bodyPr>
              <a:lstStyle/>
              <a:p>
                <a:r>
                  <a:rPr lang="en-US" dirty="0">
                    <a:latin typeface="+mj-lt"/>
                  </a:rPr>
                  <a:t>Group-time interactions are formed from 14 time periods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−1</m:t>
                    </m:r>
                  </m:oMath>
                </a14:m>
                <a:r>
                  <a:rPr lang="en-US" dirty="0">
                    <a:latin typeface="+mj-lt"/>
                  </a:rPr>
                  <a:t>) and 14 treatment cohorts, yielding 196 coefficients. We obviously do not wish to see them, but we do wish to see the test of parallel trends at the foot of the output. We want to fail to reject the null hypothesis.</a:t>
                </a:r>
              </a:p>
            </p:txBody>
          </p:sp>
        </mc:Choice>
        <mc:Fallback xmlns="">
          <p:sp>
            <p:nvSpPr>
              <p:cNvPr id="8" name="TextBox 7">
                <a:extLst>
                  <a:ext uri="{FF2B5EF4-FFF2-40B4-BE49-F238E27FC236}">
                    <a16:creationId xmlns:a16="http://schemas.microsoft.com/office/drawing/2014/main" id="{EED702CA-4585-2166-1ED6-262A8712DE82}"/>
                  </a:ext>
                </a:extLst>
              </p:cNvPr>
              <p:cNvSpPr txBox="1">
                <a:spLocks noRot="1" noChangeAspect="1" noMove="1" noResize="1" noEditPoints="1" noAdjustHandles="1" noChangeArrowheads="1" noChangeShapeType="1" noTextEdit="1"/>
              </p:cNvSpPr>
              <p:nvPr/>
            </p:nvSpPr>
            <p:spPr>
              <a:xfrm>
                <a:off x="8570422" y="3872457"/>
                <a:ext cx="3472385" cy="2308324"/>
              </a:xfrm>
              <a:prstGeom prst="rect">
                <a:avLst/>
              </a:prstGeom>
              <a:blipFill>
                <a:blip r:embed="rId2"/>
                <a:stretch>
                  <a:fillRect l="-1399" t="-1050" r="-2273" b="-2887"/>
                </a:stretch>
              </a:blipFill>
              <a:ln>
                <a:solidFill>
                  <a:schemeClr val="tx1">
                    <a:lumMod val="50000"/>
                    <a:lumOff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38452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2BD6-5B41-46D9-B58D-15A3CF6402A3}"/>
              </a:ext>
            </a:extLst>
          </p:cNvPr>
          <p:cNvSpPr>
            <a:spLocks noGrp="1"/>
          </p:cNvSpPr>
          <p:nvPr>
            <p:ph type="title"/>
          </p:nvPr>
        </p:nvSpPr>
        <p:spPr/>
        <p:txBody>
          <a:bodyPr/>
          <a:lstStyle/>
          <a:p>
            <a:r>
              <a:rPr lang="en-US" dirty="0"/>
              <a:t>Conviction Data: Estimate the Overall ATT</a:t>
            </a:r>
          </a:p>
        </p:txBody>
      </p:sp>
      <p:sp>
        <p:nvSpPr>
          <p:cNvPr id="3" name="Content Placeholder 2">
            <a:extLst>
              <a:ext uri="{FF2B5EF4-FFF2-40B4-BE49-F238E27FC236}">
                <a16:creationId xmlns:a16="http://schemas.microsoft.com/office/drawing/2014/main" id="{4A6EB0F6-2ECF-44A0-97EF-7752A63A21C1}"/>
              </a:ext>
            </a:extLst>
          </p:cNvPr>
          <p:cNvSpPr>
            <a:spLocks noGrp="1"/>
          </p:cNvSpPr>
          <p:nvPr>
            <p:ph idx="1"/>
          </p:nvPr>
        </p:nvSpPr>
        <p:spPr/>
        <p:txBody>
          <a:bodyPr>
            <a:normAutofit/>
          </a:bodyPr>
          <a:lstStyle/>
          <a:p>
            <a:pPr marL="0" indent="0">
              <a:lnSpc>
                <a:spcPct val="100000"/>
              </a:lnSpc>
              <a:spcBef>
                <a:spcPts val="600"/>
              </a:spcBef>
              <a:buNone/>
            </a:pPr>
            <a:r>
              <a:rPr lang="en-US" sz="1600" dirty="0" err="1">
                <a:latin typeface="Courier New" panose="02070309020205020404" pitchFamily="49" charset="0"/>
                <a:cs typeface="Courier New" panose="02070309020205020404" pitchFamily="49" charset="0"/>
              </a:rPr>
              <a:t>csdid.avg</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aggte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csdid</a:t>
            </a:r>
            <a:r>
              <a:rPr lang="en-US" sz="1600" dirty="0">
                <a:latin typeface="Courier New" panose="02070309020205020404" pitchFamily="49" charset="0"/>
                <a:cs typeface="Courier New" panose="02070309020205020404" pitchFamily="49" charset="0"/>
              </a:rPr>
              <a:t>, </a:t>
            </a:r>
            <a:r>
              <a:rPr lang="en-US" sz="1600" dirty="0">
                <a:solidFill>
                  <a:srgbClr val="FF0000"/>
                </a:solidFill>
                <a:latin typeface="Courier New" panose="02070309020205020404" pitchFamily="49" charset="0"/>
                <a:cs typeface="Courier New" panose="02070309020205020404" pitchFamily="49" charset="0"/>
              </a:rPr>
              <a:t>"simple"</a:t>
            </a:r>
            <a:r>
              <a:rPr lang="en-US" sz="1600" dirty="0">
                <a:latin typeface="Courier New" panose="02070309020205020404" pitchFamily="49" charset="0"/>
                <a:cs typeface="Courier New" panose="02070309020205020404" pitchFamily="49" charset="0"/>
              </a:rPr>
              <a:t>)</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summary(</a:t>
            </a:r>
            <a:r>
              <a:rPr lang="en-US" sz="1600" dirty="0" err="1">
                <a:latin typeface="Courier New" panose="02070309020205020404" pitchFamily="49" charset="0"/>
                <a:cs typeface="Courier New" panose="02070309020205020404" pitchFamily="49" charset="0"/>
              </a:rPr>
              <a:t>csdid.avg</a:t>
            </a:r>
            <a:r>
              <a:rPr lang="en-US" sz="1600" dirty="0">
                <a:latin typeface="Courier New" panose="02070309020205020404" pitchFamily="49" charset="0"/>
                <a:cs typeface="Courier New" panose="02070309020205020404" pitchFamily="49" charset="0"/>
              </a:rPr>
              <a:t>)</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[some intermediate output is not shown]</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ATT    Std. Error     [ 95%  Conf. Int.]  </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-0.0869         0.012    -0.1105     -0.0634 *</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Signif</a:t>
            </a:r>
            <a:r>
              <a:rPr lang="en-US" sz="1600" dirty="0">
                <a:latin typeface="Courier New" panose="02070309020205020404" pitchFamily="49" charset="0"/>
                <a:cs typeface="Courier New" panose="02070309020205020404" pitchFamily="49" charset="0"/>
              </a:rPr>
              <a:t>. codes: `*' confidence band does not cover 0</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Control Group:  Never Treated,  Anticipation Periods:  0</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Estimation Method:  Doubly Robust</a:t>
            </a:r>
          </a:p>
        </p:txBody>
      </p:sp>
      <p:sp>
        <p:nvSpPr>
          <p:cNvPr id="4" name="Slide Number Placeholder 3">
            <a:extLst>
              <a:ext uri="{FF2B5EF4-FFF2-40B4-BE49-F238E27FC236}">
                <a16:creationId xmlns:a16="http://schemas.microsoft.com/office/drawing/2014/main" id="{6E343BB2-CD45-4271-BE14-6232FDC1373E}"/>
              </a:ext>
            </a:extLst>
          </p:cNvPr>
          <p:cNvSpPr>
            <a:spLocks noGrp="1"/>
          </p:cNvSpPr>
          <p:nvPr>
            <p:ph type="sldNum" sz="quarter" idx="12"/>
          </p:nvPr>
        </p:nvSpPr>
        <p:spPr/>
        <p:txBody>
          <a:bodyPr/>
          <a:lstStyle/>
          <a:p>
            <a:fld id="{653EC2E9-BBB0-4E49-A88D-C677C9DC5719}" type="slidenum">
              <a:rPr lang="en-US" smtClean="0"/>
              <a:t>28</a:t>
            </a:fld>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3BF7491-65C3-4BBB-B23D-DF0007B61B6A}"/>
                  </a:ext>
                </a:extLst>
              </p:cNvPr>
              <p:cNvSpPr txBox="1"/>
              <p:nvPr/>
            </p:nvSpPr>
            <p:spPr>
              <a:xfrm>
                <a:off x="8021782" y="1650733"/>
                <a:ext cx="4021025" cy="3693319"/>
              </a:xfrm>
              <a:prstGeom prst="rect">
                <a:avLst/>
              </a:prstGeom>
              <a:noFill/>
              <a:ln>
                <a:solidFill>
                  <a:schemeClr val="tx1">
                    <a:lumMod val="50000"/>
                    <a:lumOff val="50000"/>
                  </a:schemeClr>
                </a:solidFill>
              </a:ln>
            </p:spPr>
            <p:txBody>
              <a:bodyPr wrap="square" rtlCol="0">
                <a:spAutoFit/>
              </a:bodyPr>
              <a:lstStyle/>
              <a:p>
                <a:r>
                  <a:rPr lang="en-US" dirty="0">
                    <a:latin typeface="+mj-lt"/>
                  </a:rPr>
                  <a:t>We will start by estimating the overall ATT. This is a weighted average formed over all 196 group-by-time estimates, with weights proportional to group size. This confirms our earlier estimate from </a:t>
                </a:r>
                <a:r>
                  <a:rPr lang="en-US" dirty="0" err="1">
                    <a:latin typeface="+mj-lt"/>
                  </a:rPr>
                  <a:t>TWFE</a:t>
                </a:r>
                <a:r>
                  <a:rPr lang="en-US" dirty="0">
                    <a:latin typeface="+mj-lt"/>
                  </a:rPr>
                  <a:t> (</a:t>
                </a: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𝐴𝑇𝑇</m:t>
                        </m:r>
                      </m:e>
                      <m:sub>
                        <m:r>
                          <a:rPr lang="en-US" b="0" i="1" dirty="0" smtClean="0">
                            <a:latin typeface="Cambria Math" panose="02040503050406030204" pitchFamily="18" charset="0"/>
                          </a:rPr>
                          <m:t>𝑇𝑊𝐹𝐸</m:t>
                        </m:r>
                      </m:sub>
                    </m:sSub>
                    <m:r>
                      <a:rPr lang="en-US" i="1" dirty="0" smtClean="0">
                        <a:latin typeface="Cambria Math" panose="02040503050406030204" pitchFamily="18" charset="0"/>
                      </a:rPr>
                      <m:t>=−0.069</m:t>
                    </m:r>
                  </m:oMath>
                </a14:m>
                <a:r>
                  <a:rPr lang="en-US" dirty="0">
                    <a:latin typeface="+mj-lt"/>
                  </a:rPr>
                  <a:t>), although it is now 26% larger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𝐴𝑇𝑇</m:t>
                        </m:r>
                      </m:e>
                      <m:sub>
                        <m:r>
                          <a:rPr lang="en-US" b="0" i="1" dirty="0" smtClean="0">
                            <a:latin typeface="Cambria Math" panose="02040503050406030204" pitchFamily="18" charset="0"/>
                          </a:rPr>
                          <m:t>𝐶𝑆</m:t>
                        </m:r>
                      </m:sub>
                    </m:sSub>
                    <m:r>
                      <a:rPr lang="en-US" i="1" dirty="0">
                        <a:latin typeface="Cambria Math" panose="02040503050406030204" pitchFamily="18" charset="0"/>
                      </a:rPr>
                      <m:t>=−0.0</m:t>
                    </m:r>
                    <m:r>
                      <a:rPr lang="en-US" b="0" i="1" dirty="0" smtClean="0">
                        <a:latin typeface="Cambria Math" panose="02040503050406030204" pitchFamily="18" charset="0"/>
                      </a:rPr>
                      <m:t>87</m:t>
                    </m:r>
                  </m:oMath>
                </a14:m>
                <a:r>
                  <a:rPr lang="en-US" dirty="0">
                    <a:latin typeface="+mj-lt"/>
                  </a:rPr>
                  <a:t>. </a:t>
                </a:r>
              </a:p>
              <a:p>
                <a:endParaRPr lang="en-US" dirty="0">
                  <a:latin typeface="+mj-lt"/>
                </a:endParaRPr>
              </a:p>
              <a:p>
                <a:r>
                  <a:rPr lang="en-US" dirty="0">
                    <a:latin typeface="+mj-lt"/>
                  </a:rPr>
                  <a:t>If there is heterogeneity, the overall ATT does not represent any particular group or time period. So we will next aggregate over different dimensions to probe for heterogeneous ATTs. </a:t>
                </a:r>
              </a:p>
            </p:txBody>
          </p:sp>
        </mc:Choice>
        <mc:Fallback>
          <p:sp>
            <p:nvSpPr>
              <p:cNvPr id="5" name="TextBox 4">
                <a:extLst>
                  <a:ext uri="{FF2B5EF4-FFF2-40B4-BE49-F238E27FC236}">
                    <a16:creationId xmlns:a16="http://schemas.microsoft.com/office/drawing/2014/main" id="{A3BF7491-65C3-4BBB-B23D-DF0007B61B6A}"/>
                  </a:ext>
                </a:extLst>
              </p:cNvPr>
              <p:cNvSpPr txBox="1">
                <a:spLocks noRot="1" noChangeAspect="1" noMove="1" noResize="1" noEditPoints="1" noAdjustHandles="1" noChangeArrowheads="1" noChangeShapeType="1" noTextEdit="1"/>
              </p:cNvSpPr>
              <p:nvPr/>
            </p:nvSpPr>
            <p:spPr>
              <a:xfrm>
                <a:off x="8021782" y="1650733"/>
                <a:ext cx="4021025" cy="3693319"/>
              </a:xfrm>
              <a:prstGeom prst="rect">
                <a:avLst/>
              </a:prstGeom>
              <a:blipFill>
                <a:blip r:embed="rId2"/>
                <a:stretch>
                  <a:fillRect l="-1208" t="-822" r="-151" b="-1480"/>
                </a:stretch>
              </a:blipFill>
              <a:ln>
                <a:solidFill>
                  <a:schemeClr val="tx1">
                    <a:lumMod val="50000"/>
                    <a:lumOff val="50000"/>
                  </a:schemeClr>
                </a:solidFill>
              </a:ln>
            </p:spPr>
            <p:txBody>
              <a:bodyPr/>
              <a:lstStyle/>
              <a:p>
                <a:r>
                  <a:rPr lang="en-US">
                    <a:noFill/>
                  </a:rPr>
                  <a:t> </a:t>
                </a:r>
              </a:p>
            </p:txBody>
          </p:sp>
        </mc:Fallback>
      </mc:AlternateContent>
      <p:sp>
        <p:nvSpPr>
          <p:cNvPr id="6" name="Rectangle 5">
            <a:extLst>
              <a:ext uri="{FF2B5EF4-FFF2-40B4-BE49-F238E27FC236}">
                <a16:creationId xmlns:a16="http://schemas.microsoft.com/office/drawing/2014/main" id="{36736001-6748-82F2-AFD9-B132217228FF}"/>
              </a:ext>
            </a:extLst>
          </p:cNvPr>
          <p:cNvSpPr/>
          <p:nvPr/>
        </p:nvSpPr>
        <p:spPr>
          <a:xfrm>
            <a:off x="604157" y="2920588"/>
            <a:ext cx="5878286" cy="661307"/>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1144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2BD6-5B41-46D9-B58D-15A3CF6402A3}"/>
              </a:ext>
            </a:extLst>
          </p:cNvPr>
          <p:cNvSpPr>
            <a:spLocks noGrp="1"/>
          </p:cNvSpPr>
          <p:nvPr>
            <p:ph type="title"/>
          </p:nvPr>
        </p:nvSpPr>
        <p:spPr/>
        <p:txBody>
          <a:bodyPr/>
          <a:lstStyle/>
          <a:p>
            <a:r>
              <a:rPr lang="en-US" dirty="0"/>
              <a:t>Conviction Data: Heterogeneity by Relative Time</a:t>
            </a:r>
          </a:p>
        </p:txBody>
      </p:sp>
      <p:sp>
        <p:nvSpPr>
          <p:cNvPr id="3" name="Content Placeholder 2">
            <a:extLst>
              <a:ext uri="{FF2B5EF4-FFF2-40B4-BE49-F238E27FC236}">
                <a16:creationId xmlns:a16="http://schemas.microsoft.com/office/drawing/2014/main" id="{4A6EB0F6-2ECF-44A0-97EF-7752A63A21C1}"/>
              </a:ext>
            </a:extLst>
          </p:cNvPr>
          <p:cNvSpPr>
            <a:spLocks noGrp="1"/>
          </p:cNvSpPr>
          <p:nvPr>
            <p:ph idx="1"/>
          </p:nvPr>
        </p:nvSpPr>
        <p:spPr/>
        <p:txBody>
          <a:bodyPr>
            <a:normAutofit/>
          </a:bodyPr>
          <a:lstStyle/>
          <a:p>
            <a:pPr marL="0" indent="0">
              <a:buNone/>
            </a:pPr>
            <a:r>
              <a:rPr lang="en-US" sz="1600" dirty="0" err="1">
                <a:latin typeface="Courier New" panose="02070309020205020404" pitchFamily="49" charset="0"/>
                <a:cs typeface="Courier New" panose="02070309020205020404" pitchFamily="49" charset="0"/>
              </a:rPr>
              <a:t>csdid.dyn</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aggte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csdid</a:t>
            </a:r>
            <a:r>
              <a:rPr lang="en-US" sz="1600" dirty="0">
                <a:latin typeface="Courier New" panose="02070309020205020404" pitchFamily="49" charset="0"/>
                <a:cs typeface="Courier New" panose="02070309020205020404" pitchFamily="49" charset="0"/>
              </a:rPr>
              <a:t>, </a:t>
            </a:r>
            <a:r>
              <a:rPr lang="en-US" sz="1600" dirty="0">
                <a:solidFill>
                  <a:srgbClr val="FF0000"/>
                </a:solidFill>
                <a:latin typeface="Courier New" panose="02070309020205020404" pitchFamily="49" charset="0"/>
                <a:cs typeface="Courier New" panose="02070309020205020404" pitchFamily="49" charset="0"/>
              </a:rPr>
              <a:t>"dynamic"</a:t>
            </a:r>
            <a:r>
              <a:rPr lang="en-US" sz="1600" dirty="0">
                <a:latin typeface="Courier New" panose="02070309020205020404" pitchFamily="49" charset="0"/>
                <a:cs typeface="Courier New" panose="02070309020205020404" pitchFamily="49" charset="0"/>
              </a:rPr>
              <a:t>)</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err="1">
                <a:latin typeface="Courier New" panose="02070309020205020404" pitchFamily="49" charset="0"/>
                <a:cs typeface="Courier New" panose="02070309020205020404" pitchFamily="49" charset="0"/>
              </a:rPr>
              <a:t>csdid.dyn.out</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data.frame</a:t>
            </a:r>
            <a:r>
              <a:rPr lang="en-US" sz="1600" dirty="0">
                <a:latin typeface="Courier New" panose="02070309020205020404" pitchFamily="49" charset="0"/>
                <a:cs typeface="Courier New" panose="02070309020205020404" pitchFamily="49" charset="0"/>
              </a:rPr>
              <a:t>(rel.t = </a:t>
            </a:r>
            <a:r>
              <a:rPr lang="en-US" sz="1600" dirty="0" err="1">
                <a:latin typeface="Courier New" panose="02070309020205020404" pitchFamily="49" charset="0"/>
                <a:cs typeface="Courier New" panose="02070309020205020404" pitchFamily="49" charset="0"/>
              </a:rPr>
              <a:t>csdid.dyn$egt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att</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csdid.dyn$att.egt</a:t>
            </a:r>
            <a:r>
              <a:rPr lang="en-US" sz="1600" dirty="0">
                <a:latin typeface="Courier New" panose="02070309020205020404" pitchFamily="49" charset="0"/>
                <a:cs typeface="Courier New" panose="02070309020205020404" pitchFamily="49" charset="0"/>
              </a:rPr>
              <a:t>, se = </a:t>
            </a:r>
            <a:r>
              <a:rPr lang="en-US" sz="1600" dirty="0" err="1">
                <a:latin typeface="Courier New" panose="02070309020205020404" pitchFamily="49" charset="0"/>
                <a:cs typeface="Courier New" panose="02070309020205020404" pitchFamily="49" charset="0"/>
              </a:rPr>
              <a:t>csdid.dyn$se.egt</a:t>
            </a:r>
            <a:r>
              <a:rPr lang="en-US" sz="1600" dirty="0">
                <a:latin typeface="Courier New" panose="02070309020205020404" pitchFamily="49" charset="0"/>
                <a:cs typeface="Courier New" panose="02070309020205020404" pitchFamily="49" charset="0"/>
              </a:rPr>
              <a:t>)</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err="1">
                <a:latin typeface="Courier New" panose="02070309020205020404" pitchFamily="49" charset="0"/>
                <a:cs typeface="Courier New" panose="02070309020205020404" pitchFamily="49" charset="0"/>
              </a:rPr>
              <a:t>ggplot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csdid.dyn.out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aes</a:t>
            </a:r>
            <a:r>
              <a:rPr lang="en-US" sz="1600" dirty="0">
                <a:latin typeface="Courier New" panose="02070309020205020404" pitchFamily="49" charset="0"/>
                <a:cs typeface="Courier New" panose="02070309020205020404" pitchFamily="49" charset="0"/>
              </a:rPr>
              <a:t>(x = rel.t, y = </a:t>
            </a:r>
            <a:r>
              <a:rPr lang="en-US" sz="1600" dirty="0" err="1">
                <a:latin typeface="Courier New" panose="02070309020205020404" pitchFamily="49" charset="0"/>
                <a:cs typeface="Courier New" panose="02070309020205020404" pitchFamily="49" charset="0"/>
              </a:rPr>
              <a:t>att</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geom_vline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xintercept</a:t>
            </a:r>
            <a:r>
              <a:rPr lang="en-US" sz="1600" dirty="0">
                <a:latin typeface="Courier New" panose="02070309020205020404" pitchFamily="49" charset="0"/>
                <a:cs typeface="Courier New" panose="02070309020205020404" pitchFamily="49" charset="0"/>
              </a:rPr>
              <a:t> = 0, </a:t>
            </a:r>
            <a:r>
              <a:rPr lang="en-US" sz="1600" dirty="0" err="1">
                <a:latin typeface="Courier New" panose="02070309020205020404" pitchFamily="49" charset="0"/>
                <a:cs typeface="Courier New" panose="02070309020205020404" pitchFamily="49" charset="0"/>
              </a:rPr>
              <a:t>linetype</a:t>
            </a:r>
            <a:r>
              <a:rPr lang="en-US" sz="1600" dirty="0">
                <a:latin typeface="Courier New" panose="02070309020205020404" pitchFamily="49" charset="0"/>
                <a:cs typeface="Courier New" panose="02070309020205020404" pitchFamily="49" charset="0"/>
              </a:rPr>
              <a:t> = "dashed") + </a:t>
            </a:r>
            <a:r>
              <a:rPr lang="en-US" sz="1600" dirty="0" err="1">
                <a:latin typeface="Courier New" panose="02070309020205020404" pitchFamily="49" charset="0"/>
                <a:cs typeface="Courier New" panose="02070309020205020404" pitchFamily="49" charset="0"/>
              </a:rPr>
              <a:t>geom_hline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yintercept</a:t>
            </a:r>
            <a:r>
              <a:rPr lang="en-US" sz="1600" dirty="0">
                <a:latin typeface="Courier New" panose="02070309020205020404" pitchFamily="49" charset="0"/>
                <a:cs typeface="Courier New" panose="02070309020205020404" pitchFamily="49" charset="0"/>
              </a:rPr>
              <a:t> = 0, </a:t>
            </a:r>
            <a:r>
              <a:rPr lang="en-US" sz="1600" dirty="0" err="1">
                <a:latin typeface="Courier New" panose="02070309020205020404" pitchFamily="49" charset="0"/>
                <a:cs typeface="Courier New" panose="02070309020205020404" pitchFamily="49" charset="0"/>
              </a:rPr>
              <a:t>linetype</a:t>
            </a:r>
            <a:r>
              <a:rPr lang="en-US" sz="1600" dirty="0">
                <a:latin typeface="Courier New" panose="02070309020205020404" pitchFamily="49" charset="0"/>
                <a:cs typeface="Courier New" panose="02070309020205020404" pitchFamily="49" charset="0"/>
              </a:rPr>
              <a:t> = "dashed") + </a:t>
            </a:r>
            <a:r>
              <a:rPr lang="en-US" sz="1600" dirty="0" err="1">
                <a:latin typeface="Courier New" panose="02070309020205020404" pitchFamily="49" charset="0"/>
                <a:cs typeface="Courier New" panose="02070309020205020404" pitchFamily="49" charset="0"/>
              </a:rPr>
              <a:t>geom_pointrange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aes</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ymin</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att</a:t>
            </a:r>
            <a:r>
              <a:rPr lang="en-US" sz="1600" dirty="0">
                <a:latin typeface="Courier New" panose="02070309020205020404" pitchFamily="49" charset="0"/>
                <a:cs typeface="Courier New" panose="02070309020205020404" pitchFamily="49" charset="0"/>
              </a:rPr>
              <a:t> - 2 * se, </a:t>
            </a:r>
            <a:r>
              <a:rPr lang="en-US" sz="1600" dirty="0" err="1">
                <a:latin typeface="Courier New" panose="02070309020205020404" pitchFamily="49" charset="0"/>
                <a:cs typeface="Courier New" panose="02070309020205020404" pitchFamily="49" charset="0"/>
              </a:rPr>
              <a:t>ymax</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att</a:t>
            </a:r>
            <a:r>
              <a:rPr lang="en-US" sz="1600" dirty="0">
                <a:latin typeface="Courier New" panose="02070309020205020404" pitchFamily="49" charset="0"/>
                <a:cs typeface="Courier New" panose="02070309020205020404" pitchFamily="49" charset="0"/>
              </a:rPr>
              <a:t> + 2 * se), linewidth = 0.7) + </a:t>
            </a:r>
            <a:r>
              <a:rPr lang="en-US" sz="1600" dirty="0" err="1">
                <a:latin typeface="Courier New" panose="02070309020205020404" pitchFamily="49" charset="0"/>
                <a:cs typeface="Courier New" panose="02070309020205020404" pitchFamily="49" charset="0"/>
              </a:rPr>
              <a:t>theme_gray</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base_size</a:t>
            </a:r>
            <a:r>
              <a:rPr lang="en-US" sz="1600" dirty="0">
                <a:latin typeface="Courier New" panose="02070309020205020404" pitchFamily="49" charset="0"/>
                <a:cs typeface="Courier New" panose="02070309020205020404" pitchFamily="49" charset="0"/>
              </a:rPr>
              <a:t> = 15) + theme(</a:t>
            </a:r>
            <a:r>
              <a:rPr lang="en-US" sz="1600" dirty="0" err="1">
                <a:latin typeface="Courier New" panose="02070309020205020404" pitchFamily="49" charset="0"/>
                <a:cs typeface="Courier New" panose="02070309020205020404" pitchFamily="49" charset="0"/>
              </a:rPr>
              <a:t>legend.position</a:t>
            </a:r>
            <a:r>
              <a:rPr lang="en-US" sz="1600" dirty="0">
                <a:latin typeface="Courier New" panose="02070309020205020404" pitchFamily="49" charset="0"/>
                <a:cs typeface="Courier New" panose="02070309020205020404" pitchFamily="49" charset="0"/>
              </a:rPr>
              <a:t> = c(0.85, 0.8)) + labs(x = "Time to First Conviction", y = "Average Treatment Effect on the Treated", title = "Dynamic Impact of Conviction on Employment")</a:t>
            </a:r>
          </a:p>
        </p:txBody>
      </p:sp>
      <p:sp>
        <p:nvSpPr>
          <p:cNvPr id="4" name="Slide Number Placeholder 3">
            <a:extLst>
              <a:ext uri="{FF2B5EF4-FFF2-40B4-BE49-F238E27FC236}">
                <a16:creationId xmlns:a16="http://schemas.microsoft.com/office/drawing/2014/main" id="{6E343BB2-CD45-4271-BE14-6232FDC1373E}"/>
              </a:ext>
            </a:extLst>
          </p:cNvPr>
          <p:cNvSpPr>
            <a:spLocks noGrp="1"/>
          </p:cNvSpPr>
          <p:nvPr>
            <p:ph type="sldNum" sz="quarter" idx="12"/>
          </p:nvPr>
        </p:nvSpPr>
        <p:spPr/>
        <p:txBody>
          <a:bodyPr/>
          <a:lstStyle/>
          <a:p>
            <a:fld id="{653EC2E9-BBB0-4E49-A88D-C677C9DC5719}" type="slidenum">
              <a:rPr lang="en-US" smtClean="0"/>
              <a:t>29</a:t>
            </a:fld>
            <a:endParaRPr lang="en-US"/>
          </a:p>
        </p:txBody>
      </p:sp>
      <p:sp>
        <p:nvSpPr>
          <p:cNvPr id="5" name="TextBox 4">
            <a:extLst>
              <a:ext uri="{FF2B5EF4-FFF2-40B4-BE49-F238E27FC236}">
                <a16:creationId xmlns:a16="http://schemas.microsoft.com/office/drawing/2014/main" id="{A3BF7491-65C3-4BBB-B23D-DF0007B61B6A}"/>
              </a:ext>
            </a:extLst>
          </p:cNvPr>
          <p:cNvSpPr txBox="1"/>
          <p:nvPr/>
        </p:nvSpPr>
        <p:spPr>
          <a:xfrm>
            <a:off x="4804756" y="4919185"/>
            <a:ext cx="7238051" cy="1200329"/>
          </a:xfrm>
          <a:prstGeom prst="rect">
            <a:avLst/>
          </a:prstGeom>
          <a:noFill/>
          <a:ln>
            <a:solidFill>
              <a:schemeClr val="tx1">
                <a:lumMod val="50000"/>
                <a:lumOff val="50000"/>
              </a:schemeClr>
            </a:solidFill>
          </a:ln>
        </p:spPr>
        <p:txBody>
          <a:bodyPr wrap="square" rtlCol="0">
            <a:spAutoFit/>
          </a:bodyPr>
          <a:lstStyle/>
          <a:p>
            <a:r>
              <a:rPr lang="en-US" dirty="0">
                <a:latin typeface="+mj-lt"/>
              </a:rPr>
              <a:t>The</a:t>
            </a:r>
            <a:r>
              <a:rPr lang="en-US" sz="1800" dirty="0">
                <a:latin typeface="Courier New" panose="02070309020205020404" pitchFamily="49" charset="0"/>
                <a:cs typeface="Courier New" panose="02070309020205020404" pitchFamily="49" charset="0"/>
              </a:rPr>
              <a:t> type = "dynamic" </a:t>
            </a:r>
            <a:r>
              <a:rPr lang="en-US" dirty="0">
                <a:latin typeface="+mj-lt"/>
              </a:rPr>
              <a:t>option produces the group-time equivalent to event study estimates. Let’s pull the coefficients and standard errors into a data frame and use</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ggplot</a:t>
            </a:r>
            <a:r>
              <a:rPr lang="en-US" b="1" dirty="0">
                <a:latin typeface="Courier New" panose="02070309020205020404" pitchFamily="49" charset="0"/>
                <a:cs typeface="Courier New" panose="02070309020205020404" pitchFamily="49" charset="0"/>
              </a:rPr>
              <a:t>()</a:t>
            </a:r>
            <a:r>
              <a:rPr lang="en-US" dirty="0">
                <a:latin typeface="+mj-lt"/>
              </a:rPr>
              <a:t>. Alternatively, for a quick plot, we could just use the canned</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ggdid</a:t>
            </a:r>
            <a:r>
              <a:rPr lang="en-US" b="1" dirty="0">
                <a:latin typeface="Courier New" panose="02070309020205020404" pitchFamily="49" charset="0"/>
                <a:cs typeface="Courier New" panose="02070309020205020404" pitchFamily="49" charset="0"/>
              </a:rPr>
              <a:t>() </a:t>
            </a:r>
            <a:r>
              <a:rPr lang="en-US" dirty="0">
                <a:latin typeface="+mj-lt"/>
              </a:rPr>
              <a:t>without having to create a data frame. </a:t>
            </a:r>
          </a:p>
        </p:txBody>
      </p:sp>
    </p:spTree>
    <p:extLst>
      <p:ext uri="{BB962C8B-B14F-4D97-AF65-F5344CB8AC3E}">
        <p14:creationId xmlns:p14="http://schemas.microsoft.com/office/powerpoint/2010/main" val="4292945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1E1C1-E36D-04D3-C278-47CF24EDF739}"/>
              </a:ext>
            </a:extLst>
          </p:cNvPr>
          <p:cNvSpPr>
            <a:spLocks noGrp="1"/>
          </p:cNvSpPr>
          <p:nvPr>
            <p:ph type="title"/>
          </p:nvPr>
        </p:nvSpPr>
        <p:spPr/>
        <p:txBody>
          <a:bodyPr/>
          <a:lstStyle/>
          <a:p>
            <a:r>
              <a:rPr lang="en-US" dirty="0"/>
              <a:t>Difference in Differences Design</a:t>
            </a:r>
          </a:p>
        </p:txBody>
      </p:sp>
      <p:sp>
        <p:nvSpPr>
          <p:cNvPr id="3" name="Content Placeholder 2">
            <a:extLst>
              <a:ext uri="{FF2B5EF4-FFF2-40B4-BE49-F238E27FC236}">
                <a16:creationId xmlns:a16="http://schemas.microsoft.com/office/drawing/2014/main" id="{10C17773-833F-578E-22A1-24E68DA96CFD}"/>
              </a:ext>
            </a:extLst>
          </p:cNvPr>
          <p:cNvSpPr>
            <a:spLocks noGrp="1"/>
          </p:cNvSpPr>
          <p:nvPr>
            <p:ph idx="1"/>
          </p:nvPr>
        </p:nvSpPr>
        <p:spPr/>
        <p:txBody>
          <a:bodyPr/>
          <a:lstStyle/>
          <a:p>
            <a:r>
              <a:rPr lang="en-US" dirty="0"/>
              <a:t>Logic of twice differencing</a:t>
            </a:r>
          </a:p>
          <a:p>
            <a:pPr marL="914400" lvl="1" indent="-457200">
              <a:buFont typeface="+mj-lt"/>
              <a:buAutoNum type="arabicPeriod"/>
            </a:pPr>
            <a:r>
              <a:rPr lang="en-US" dirty="0"/>
              <a:t>Before/after differencing </a:t>
            </a:r>
            <a:r>
              <a:rPr lang="en-US" dirty="0">
                <a:sym typeface="Symbol" panose="05050102010706020507" pitchFamily="18" charset="2"/>
              </a:rPr>
              <a:t></a:t>
            </a:r>
            <a:r>
              <a:rPr lang="en-US" dirty="0"/>
              <a:t> Eliminates time-invariant </a:t>
            </a:r>
            <a:r>
              <a:rPr lang="en-US" dirty="0" err="1"/>
              <a:t>unobservables</a:t>
            </a:r>
            <a:r>
              <a:rPr lang="en-US" dirty="0"/>
              <a:t> (“unobserved heterogeneity”), which is a major source of omitted variables bias in panel data</a:t>
            </a:r>
          </a:p>
          <a:p>
            <a:pPr marL="914400" lvl="1" indent="-457200">
              <a:buFont typeface="+mj-lt"/>
              <a:buAutoNum type="arabicPeriod"/>
            </a:pPr>
            <a:r>
              <a:rPr lang="en-US" dirty="0"/>
              <a:t>Group-wise differencing </a:t>
            </a:r>
            <a:r>
              <a:rPr lang="en-US" dirty="0">
                <a:sym typeface="Symbol" panose="05050102010706020507" pitchFamily="18" charset="2"/>
              </a:rPr>
              <a:t></a:t>
            </a:r>
            <a:r>
              <a:rPr lang="en-US" dirty="0"/>
              <a:t> Adjusts for baseline growth or change absent the intervention (e.g., historical event, development/maturation, instrumentation change)</a:t>
            </a:r>
          </a:p>
          <a:p>
            <a:pPr lvl="1"/>
            <a:endParaRPr lang="en-US" dirty="0"/>
          </a:p>
          <a:p>
            <a:r>
              <a:rPr lang="en-US" dirty="0"/>
              <a:t>If groups are following “parallel </a:t>
            </a:r>
            <a:r>
              <a:rPr lang="en-US" dirty="0" err="1"/>
              <a:t>pretrends</a:t>
            </a:r>
            <a:r>
              <a:rPr lang="en-US" dirty="0"/>
              <a:t>,” the DID yields an estimate of the </a:t>
            </a:r>
            <a:r>
              <a:rPr lang="en-US" i="1" dirty="0"/>
              <a:t>average treatment effect on the treated</a:t>
            </a:r>
            <a:r>
              <a:rPr lang="en-US" dirty="0"/>
              <a:t> (ATT)</a:t>
            </a:r>
          </a:p>
          <a:p>
            <a:pPr lvl="1"/>
            <a:r>
              <a:rPr lang="en-US" dirty="0"/>
              <a:t>Control </a:t>
            </a:r>
            <a:r>
              <a:rPr lang="en-US" dirty="0">
                <a:sym typeface="Symbol" panose="05050102010706020507" pitchFamily="18" charset="2"/>
              </a:rPr>
              <a:t>group defines trajectory the treatment group would have followed in the absence of the intervention, so treatment group trajectory represents the “gain” from treatment</a:t>
            </a:r>
            <a:endParaRPr lang="en-US" dirty="0"/>
          </a:p>
        </p:txBody>
      </p:sp>
      <p:sp>
        <p:nvSpPr>
          <p:cNvPr id="4" name="Slide Number Placeholder 3">
            <a:extLst>
              <a:ext uri="{FF2B5EF4-FFF2-40B4-BE49-F238E27FC236}">
                <a16:creationId xmlns:a16="http://schemas.microsoft.com/office/drawing/2014/main" id="{73AD76A0-4FC5-ED0F-3E34-F91653B08D27}"/>
              </a:ext>
            </a:extLst>
          </p:cNvPr>
          <p:cNvSpPr>
            <a:spLocks noGrp="1"/>
          </p:cNvSpPr>
          <p:nvPr>
            <p:ph type="sldNum" sz="quarter" idx="12"/>
          </p:nvPr>
        </p:nvSpPr>
        <p:spPr/>
        <p:txBody>
          <a:bodyPr/>
          <a:lstStyle/>
          <a:p>
            <a:fld id="{653EC2E9-BBB0-4E49-A88D-C677C9DC5719}" type="slidenum">
              <a:rPr lang="en-US" smtClean="0"/>
              <a:t>3</a:t>
            </a:fld>
            <a:endParaRPr lang="en-US" dirty="0"/>
          </a:p>
        </p:txBody>
      </p:sp>
    </p:spTree>
    <p:extLst>
      <p:ext uri="{BB962C8B-B14F-4D97-AF65-F5344CB8AC3E}">
        <p14:creationId xmlns:p14="http://schemas.microsoft.com/office/powerpoint/2010/main" val="2565774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FB1F40-00CC-5FDF-A800-0B11AF3F3A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1"/>
            <a:ext cx="12192000" cy="684627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6B90A75-1198-C332-58A2-89119FF092A1}"/>
                  </a:ext>
                </a:extLst>
              </p:cNvPr>
              <p:cNvSpPr txBox="1"/>
              <p:nvPr/>
            </p:nvSpPr>
            <p:spPr>
              <a:xfrm>
                <a:off x="1546168" y="4221274"/>
                <a:ext cx="4741025" cy="1477328"/>
              </a:xfrm>
              <a:prstGeom prst="rect">
                <a:avLst/>
              </a:prstGeom>
              <a:noFill/>
            </p:spPr>
            <p:txBody>
              <a:bodyPr wrap="square" rtlCol="0">
                <a:spAutoFit/>
              </a:bodyPr>
              <a:lstStyle/>
              <a:p>
                <a:r>
                  <a:rPr lang="en-US" dirty="0">
                    <a:latin typeface="+mj-lt"/>
                  </a:rPr>
                  <a:t>This is very similar to the event study plot we already produced—the longer the exposure to conviction, the worse the employment prospects. I worry a little bit about the threat of anticipation beginning in relative time period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=−2</m:t>
                    </m:r>
                  </m:oMath>
                </a14:m>
                <a:r>
                  <a:rPr lang="en-US" dirty="0">
                    <a:latin typeface="+mj-lt"/>
                  </a:rPr>
                  <a:t>.</a:t>
                </a:r>
              </a:p>
            </p:txBody>
          </p:sp>
        </mc:Choice>
        <mc:Fallback xmlns="">
          <p:sp>
            <p:nvSpPr>
              <p:cNvPr id="4" name="TextBox 3">
                <a:extLst>
                  <a:ext uri="{FF2B5EF4-FFF2-40B4-BE49-F238E27FC236}">
                    <a16:creationId xmlns:a16="http://schemas.microsoft.com/office/drawing/2014/main" id="{36B90A75-1198-C332-58A2-89119FF092A1}"/>
                  </a:ext>
                </a:extLst>
              </p:cNvPr>
              <p:cNvSpPr txBox="1">
                <a:spLocks noRot="1" noChangeAspect="1" noMove="1" noResize="1" noEditPoints="1" noAdjustHandles="1" noChangeArrowheads="1" noChangeShapeType="1" noTextEdit="1"/>
              </p:cNvSpPr>
              <p:nvPr/>
            </p:nvSpPr>
            <p:spPr>
              <a:xfrm>
                <a:off x="1546168" y="4221274"/>
                <a:ext cx="4741025" cy="1477328"/>
              </a:xfrm>
              <a:prstGeom prst="rect">
                <a:avLst/>
              </a:prstGeom>
              <a:blipFill>
                <a:blip r:embed="rId3"/>
                <a:stretch>
                  <a:fillRect l="-1158" t="-2058" r="-1802" b="-5350"/>
                </a:stretch>
              </a:blipFill>
            </p:spPr>
            <p:txBody>
              <a:bodyPr/>
              <a:lstStyle/>
              <a:p>
                <a:r>
                  <a:rPr lang="en-US">
                    <a:noFill/>
                  </a:rPr>
                  <a:t> </a:t>
                </a:r>
              </a:p>
            </p:txBody>
          </p:sp>
        </mc:Fallback>
      </mc:AlternateContent>
    </p:spTree>
    <p:extLst>
      <p:ext uri="{BB962C8B-B14F-4D97-AF65-F5344CB8AC3E}">
        <p14:creationId xmlns:p14="http://schemas.microsoft.com/office/powerpoint/2010/main" val="1934151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2BD6-5B41-46D9-B58D-15A3CF6402A3}"/>
              </a:ext>
            </a:extLst>
          </p:cNvPr>
          <p:cNvSpPr>
            <a:spLocks noGrp="1"/>
          </p:cNvSpPr>
          <p:nvPr>
            <p:ph type="title"/>
          </p:nvPr>
        </p:nvSpPr>
        <p:spPr/>
        <p:txBody>
          <a:bodyPr/>
          <a:lstStyle/>
          <a:p>
            <a:r>
              <a:rPr lang="en-US" dirty="0"/>
              <a:t>Conviction Data: Heterogeneity by Treatment Cohort</a:t>
            </a:r>
          </a:p>
        </p:txBody>
      </p:sp>
      <p:sp>
        <p:nvSpPr>
          <p:cNvPr id="3" name="Content Placeholder 2">
            <a:extLst>
              <a:ext uri="{FF2B5EF4-FFF2-40B4-BE49-F238E27FC236}">
                <a16:creationId xmlns:a16="http://schemas.microsoft.com/office/drawing/2014/main" id="{4A6EB0F6-2ECF-44A0-97EF-7752A63A21C1}"/>
              </a:ext>
            </a:extLst>
          </p:cNvPr>
          <p:cNvSpPr>
            <a:spLocks noGrp="1"/>
          </p:cNvSpPr>
          <p:nvPr>
            <p:ph idx="1"/>
          </p:nvPr>
        </p:nvSpPr>
        <p:spPr/>
        <p:txBody>
          <a:bodyPr>
            <a:normAutofit/>
          </a:bodyPr>
          <a:lstStyle/>
          <a:p>
            <a:pPr marL="0" indent="0">
              <a:buNone/>
            </a:pPr>
            <a:r>
              <a:rPr lang="en-US" sz="1600" dirty="0" err="1">
                <a:latin typeface="Courier New" panose="02070309020205020404" pitchFamily="49" charset="0"/>
                <a:cs typeface="Courier New" panose="02070309020205020404" pitchFamily="49" charset="0"/>
              </a:rPr>
              <a:t>csdid.coh</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aggte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csdid</a:t>
            </a:r>
            <a:r>
              <a:rPr lang="en-US" sz="1600" dirty="0">
                <a:latin typeface="Courier New" panose="02070309020205020404" pitchFamily="49" charset="0"/>
                <a:cs typeface="Courier New" panose="02070309020205020404" pitchFamily="49" charset="0"/>
              </a:rPr>
              <a:t>, </a:t>
            </a:r>
            <a:r>
              <a:rPr lang="en-US" sz="1600" dirty="0">
                <a:solidFill>
                  <a:srgbClr val="FF0000"/>
                </a:solidFill>
                <a:latin typeface="Courier New" panose="02070309020205020404" pitchFamily="49" charset="0"/>
                <a:cs typeface="Courier New" panose="02070309020205020404" pitchFamily="49" charset="0"/>
              </a:rPr>
              <a:t>"group"</a:t>
            </a:r>
            <a:r>
              <a:rPr lang="en-US" sz="1600" dirty="0">
                <a:latin typeface="Courier New" panose="02070309020205020404" pitchFamily="49" charset="0"/>
                <a:cs typeface="Courier New" panose="02070309020205020404" pitchFamily="49" charset="0"/>
              </a:rPr>
              <a:t>)</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err="1">
                <a:latin typeface="Courier New" panose="02070309020205020404" pitchFamily="49" charset="0"/>
                <a:cs typeface="Courier New" panose="02070309020205020404" pitchFamily="49" charset="0"/>
              </a:rPr>
              <a:t>csdid.coh.out</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data.frame</a:t>
            </a:r>
            <a:r>
              <a:rPr lang="en-US" sz="1600" dirty="0">
                <a:latin typeface="Courier New" panose="02070309020205020404" pitchFamily="49" charset="0"/>
                <a:cs typeface="Courier New" panose="02070309020205020404" pitchFamily="49" charset="0"/>
              </a:rPr>
              <a:t>(t = </a:t>
            </a:r>
            <a:r>
              <a:rPr lang="en-US" sz="1600" dirty="0" err="1">
                <a:latin typeface="Courier New" panose="02070309020205020404" pitchFamily="49" charset="0"/>
                <a:cs typeface="Courier New" panose="02070309020205020404" pitchFamily="49" charset="0"/>
              </a:rPr>
              <a:t>csdid.coh$egt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att</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csdid.coh$att.egt</a:t>
            </a:r>
            <a:r>
              <a:rPr lang="en-US" sz="1600" dirty="0">
                <a:latin typeface="Courier New" panose="02070309020205020404" pitchFamily="49" charset="0"/>
                <a:cs typeface="Courier New" panose="02070309020205020404" pitchFamily="49" charset="0"/>
              </a:rPr>
              <a:t>, se = </a:t>
            </a:r>
            <a:r>
              <a:rPr lang="en-US" sz="1600" dirty="0" err="1">
                <a:latin typeface="Courier New" panose="02070309020205020404" pitchFamily="49" charset="0"/>
                <a:cs typeface="Courier New" panose="02070309020205020404" pitchFamily="49" charset="0"/>
              </a:rPr>
              <a:t>csdid.coh$se.egt</a:t>
            </a:r>
            <a:r>
              <a:rPr lang="en-US" sz="1600" dirty="0">
                <a:latin typeface="Courier New" panose="02070309020205020404" pitchFamily="49" charset="0"/>
                <a:cs typeface="Courier New" panose="02070309020205020404" pitchFamily="49" charset="0"/>
              </a:rPr>
              <a:t>)</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err="1">
                <a:latin typeface="Courier New" panose="02070309020205020404" pitchFamily="49" charset="0"/>
                <a:cs typeface="Courier New" panose="02070309020205020404" pitchFamily="49" charset="0"/>
              </a:rPr>
              <a:t>ggplot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csdid.coh.out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aes</a:t>
            </a:r>
            <a:r>
              <a:rPr lang="en-US" sz="1600" dirty="0">
                <a:latin typeface="Courier New" panose="02070309020205020404" pitchFamily="49" charset="0"/>
                <a:cs typeface="Courier New" panose="02070309020205020404" pitchFamily="49" charset="0"/>
              </a:rPr>
              <a:t>(x = t, y = </a:t>
            </a:r>
            <a:r>
              <a:rPr lang="en-US" sz="1600" dirty="0" err="1">
                <a:latin typeface="Courier New" panose="02070309020205020404" pitchFamily="49" charset="0"/>
                <a:cs typeface="Courier New" panose="02070309020205020404" pitchFamily="49" charset="0"/>
              </a:rPr>
              <a:t>att</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geom_hline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yintercept</a:t>
            </a:r>
            <a:r>
              <a:rPr lang="en-US" sz="1600" dirty="0">
                <a:latin typeface="Courier New" panose="02070309020205020404" pitchFamily="49" charset="0"/>
                <a:cs typeface="Courier New" panose="02070309020205020404" pitchFamily="49" charset="0"/>
              </a:rPr>
              <a:t> = 0, </a:t>
            </a:r>
            <a:r>
              <a:rPr lang="en-US" sz="1600" dirty="0" err="1">
                <a:latin typeface="Courier New" panose="02070309020205020404" pitchFamily="49" charset="0"/>
                <a:cs typeface="Courier New" panose="02070309020205020404" pitchFamily="49" charset="0"/>
              </a:rPr>
              <a:t>linetype</a:t>
            </a:r>
            <a:r>
              <a:rPr lang="en-US" sz="1600" dirty="0">
                <a:latin typeface="Courier New" panose="02070309020205020404" pitchFamily="49" charset="0"/>
                <a:cs typeface="Courier New" panose="02070309020205020404" pitchFamily="49" charset="0"/>
              </a:rPr>
              <a:t> = "dashed") + </a:t>
            </a:r>
            <a:r>
              <a:rPr lang="en-US" sz="1600" dirty="0" err="1">
                <a:latin typeface="Courier New" panose="02070309020205020404" pitchFamily="49" charset="0"/>
                <a:cs typeface="Courier New" panose="02070309020205020404" pitchFamily="49" charset="0"/>
              </a:rPr>
              <a:t>geom_pointrange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aes</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ymin</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att</a:t>
            </a:r>
            <a:r>
              <a:rPr lang="en-US" sz="1600" dirty="0">
                <a:latin typeface="Courier New" panose="02070309020205020404" pitchFamily="49" charset="0"/>
                <a:cs typeface="Courier New" panose="02070309020205020404" pitchFamily="49" charset="0"/>
              </a:rPr>
              <a:t> - 2 * se, </a:t>
            </a:r>
            <a:r>
              <a:rPr lang="en-US" sz="1600" dirty="0" err="1">
                <a:latin typeface="Courier New" panose="02070309020205020404" pitchFamily="49" charset="0"/>
                <a:cs typeface="Courier New" panose="02070309020205020404" pitchFamily="49" charset="0"/>
              </a:rPr>
              <a:t>ymax</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att</a:t>
            </a:r>
            <a:r>
              <a:rPr lang="en-US" sz="1600" dirty="0">
                <a:latin typeface="Courier New" panose="02070309020205020404" pitchFamily="49" charset="0"/>
                <a:cs typeface="Courier New" panose="02070309020205020404" pitchFamily="49" charset="0"/>
              </a:rPr>
              <a:t> + 2 * se), linewidth = 0.7) + </a:t>
            </a:r>
            <a:r>
              <a:rPr lang="en-US" sz="1600" dirty="0" err="1">
                <a:latin typeface="Courier New" panose="02070309020205020404" pitchFamily="49" charset="0"/>
                <a:cs typeface="Courier New" panose="02070309020205020404" pitchFamily="49" charset="0"/>
              </a:rPr>
              <a:t>theme_gray</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base_size</a:t>
            </a:r>
            <a:r>
              <a:rPr lang="en-US" sz="1600" dirty="0">
                <a:latin typeface="Courier New" panose="02070309020205020404" pitchFamily="49" charset="0"/>
                <a:cs typeface="Courier New" panose="02070309020205020404" pitchFamily="49" charset="0"/>
              </a:rPr>
              <a:t> = 15) + theme(</a:t>
            </a:r>
            <a:r>
              <a:rPr lang="en-US" sz="1600" dirty="0" err="1">
                <a:latin typeface="Courier New" panose="02070309020205020404" pitchFamily="49" charset="0"/>
                <a:cs typeface="Courier New" panose="02070309020205020404" pitchFamily="49" charset="0"/>
              </a:rPr>
              <a:t>legend.position</a:t>
            </a:r>
            <a:r>
              <a:rPr lang="en-US" sz="1600" dirty="0">
                <a:latin typeface="Courier New" panose="02070309020205020404" pitchFamily="49" charset="0"/>
                <a:cs typeface="Courier New" panose="02070309020205020404" pitchFamily="49" charset="0"/>
              </a:rPr>
              <a:t> = c(0.85, 0.8)) + labs(x = "Interview Round of First Conviction", y = "Average Treatment Effect on the Treated", title = "Cohort-Specific Impact of Conviction on Employment")</a:t>
            </a:r>
          </a:p>
        </p:txBody>
      </p:sp>
      <p:sp>
        <p:nvSpPr>
          <p:cNvPr id="4" name="Slide Number Placeholder 3">
            <a:extLst>
              <a:ext uri="{FF2B5EF4-FFF2-40B4-BE49-F238E27FC236}">
                <a16:creationId xmlns:a16="http://schemas.microsoft.com/office/drawing/2014/main" id="{6E343BB2-CD45-4271-BE14-6232FDC1373E}"/>
              </a:ext>
            </a:extLst>
          </p:cNvPr>
          <p:cNvSpPr>
            <a:spLocks noGrp="1"/>
          </p:cNvSpPr>
          <p:nvPr>
            <p:ph type="sldNum" sz="quarter" idx="12"/>
          </p:nvPr>
        </p:nvSpPr>
        <p:spPr/>
        <p:txBody>
          <a:bodyPr/>
          <a:lstStyle/>
          <a:p>
            <a:fld id="{653EC2E9-BBB0-4E49-A88D-C677C9DC5719}" type="slidenum">
              <a:rPr lang="en-US" smtClean="0"/>
              <a:t>31</a:t>
            </a:fld>
            <a:endParaRPr lang="en-US"/>
          </a:p>
        </p:txBody>
      </p:sp>
      <p:sp>
        <p:nvSpPr>
          <p:cNvPr id="5" name="TextBox 4">
            <a:extLst>
              <a:ext uri="{FF2B5EF4-FFF2-40B4-BE49-F238E27FC236}">
                <a16:creationId xmlns:a16="http://schemas.microsoft.com/office/drawing/2014/main" id="{A3BF7491-65C3-4BBB-B23D-DF0007B61B6A}"/>
              </a:ext>
            </a:extLst>
          </p:cNvPr>
          <p:cNvSpPr txBox="1"/>
          <p:nvPr/>
        </p:nvSpPr>
        <p:spPr>
          <a:xfrm>
            <a:off x="5428211" y="4495230"/>
            <a:ext cx="6614596" cy="1200329"/>
          </a:xfrm>
          <a:prstGeom prst="rect">
            <a:avLst/>
          </a:prstGeom>
          <a:noFill/>
          <a:ln>
            <a:solidFill>
              <a:schemeClr val="tx1">
                <a:lumMod val="50000"/>
                <a:lumOff val="50000"/>
              </a:schemeClr>
            </a:solidFill>
          </a:ln>
        </p:spPr>
        <p:txBody>
          <a:bodyPr wrap="square" rtlCol="0">
            <a:spAutoFit/>
          </a:bodyPr>
          <a:lstStyle/>
          <a:p>
            <a:r>
              <a:rPr lang="en-US" dirty="0">
                <a:latin typeface="+mj-lt"/>
              </a:rPr>
              <a:t>The</a:t>
            </a:r>
            <a:r>
              <a:rPr lang="en-US" sz="1800" dirty="0">
                <a:latin typeface="Courier New" panose="02070309020205020404" pitchFamily="49" charset="0"/>
                <a:cs typeface="Courier New" panose="02070309020205020404" pitchFamily="49" charset="0"/>
              </a:rPr>
              <a:t> type = "group" </a:t>
            </a:r>
            <a:r>
              <a:rPr lang="en-US" dirty="0">
                <a:latin typeface="+mj-lt"/>
              </a:rPr>
              <a:t>option produces the cohort-specific ATTs. The cohorts are treated units who experience their first conviction at a different interview round. As before, let’s pull the coefficients and standard errors into a data frame and plot them with</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ggplot</a:t>
            </a:r>
            <a:r>
              <a:rPr lang="en-US" b="1" dirty="0">
                <a:latin typeface="Courier New" panose="02070309020205020404" pitchFamily="49" charset="0"/>
                <a:cs typeface="Courier New" panose="02070309020205020404" pitchFamily="49" charset="0"/>
              </a:rPr>
              <a:t>()</a:t>
            </a:r>
            <a:r>
              <a:rPr lang="en-US" dirty="0">
                <a:latin typeface="+mj-lt"/>
              </a:rPr>
              <a:t>.</a:t>
            </a:r>
          </a:p>
        </p:txBody>
      </p:sp>
    </p:spTree>
    <p:extLst>
      <p:ext uri="{BB962C8B-B14F-4D97-AF65-F5344CB8AC3E}">
        <p14:creationId xmlns:p14="http://schemas.microsoft.com/office/powerpoint/2010/main" val="1270506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4503CA-D19C-6DFF-595E-8518D14B1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1"/>
            <a:ext cx="12192000" cy="6846277"/>
          </a:xfrm>
          <a:prstGeom prst="rect">
            <a:avLst/>
          </a:prstGeom>
        </p:spPr>
      </p:pic>
      <p:sp>
        <p:nvSpPr>
          <p:cNvPr id="5" name="TextBox 4">
            <a:extLst>
              <a:ext uri="{FF2B5EF4-FFF2-40B4-BE49-F238E27FC236}">
                <a16:creationId xmlns:a16="http://schemas.microsoft.com/office/drawing/2014/main" id="{5010232F-2A7F-EC11-6CC4-2BC3DA550CED}"/>
              </a:ext>
            </a:extLst>
          </p:cNvPr>
          <p:cNvSpPr txBox="1"/>
          <p:nvPr/>
        </p:nvSpPr>
        <p:spPr>
          <a:xfrm>
            <a:off x="3599411" y="4229588"/>
            <a:ext cx="5439295" cy="1754326"/>
          </a:xfrm>
          <a:prstGeom prst="rect">
            <a:avLst/>
          </a:prstGeom>
          <a:noFill/>
        </p:spPr>
        <p:txBody>
          <a:bodyPr wrap="square" rtlCol="0">
            <a:spAutoFit/>
          </a:bodyPr>
          <a:lstStyle/>
          <a:p>
            <a:r>
              <a:rPr lang="en-US" dirty="0">
                <a:latin typeface="+mj-lt"/>
              </a:rPr>
              <a:t>Each estimate represents a different treatment cohort, which averages over all posttest time periods for that cohort. Notice that individuals convicted at early rounds tend to have a larger ATT. Because these individuals are younger, by definition, this implies heterogeneity by age of first exposure to conviction.</a:t>
            </a:r>
          </a:p>
        </p:txBody>
      </p:sp>
    </p:spTree>
    <p:extLst>
      <p:ext uri="{BB962C8B-B14F-4D97-AF65-F5344CB8AC3E}">
        <p14:creationId xmlns:p14="http://schemas.microsoft.com/office/powerpoint/2010/main" val="1491973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2BD6-5B41-46D9-B58D-15A3CF6402A3}"/>
              </a:ext>
            </a:extLst>
          </p:cNvPr>
          <p:cNvSpPr>
            <a:spLocks noGrp="1"/>
          </p:cNvSpPr>
          <p:nvPr>
            <p:ph type="title"/>
          </p:nvPr>
        </p:nvSpPr>
        <p:spPr/>
        <p:txBody>
          <a:bodyPr/>
          <a:lstStyle/>
          <a:p>
            <a:r>
              <a:rPr lang="en-US" dirty="0"/>
              <a:t>Conviction Data: Heterogeneity by Calendar Time</a:t>
            </a:r>
          </a:p>
        </p:txBody>
      </p:sp>
      <p:sp>
        <p:nvSpPr>
          <p:cNvPr id="3" name="Content Placeholder 2">
            <a:extLst>
              <a:ext uri="{FF2B5EF4-FFF2-40B4-BE49-F238E27FC236}">
                <a16:creationId xmlns:a16="http://schemas.microsoft.com/office/drawing/2014/main" id="{4A6EB0F6-2ECF-44A0-97EF-7752A63A21C1}"/>
              </a:ext>
            </a:extLst>
          </p:cNvPr>
          <p:cNvSpPr>
            <a:spLocks noGrp="1"/>
          </p:cNvSpPr>
          <p:nvPr>
            <p:ph idx="1"/>
          </p:nvPr>
        </p:nvSpPr>
        <p:spPr/>
        <p:txBody>
          <a:bodyPr>
            <a:normAutofit/>
          </a:bodyPr>
          <a:lstStyle/>
          <a:p>
            <a:pPr marL="0" indent="0">
              <a:buNone/>
            </a:pPr>
            <a:r>
              <a:rPr lang="en-US" sz="1600" dirty="0" err="1">
                <a:latin typeface="Courier New" panose="02070309020205020404" pitchFamily="49" charset="0"/>
                <a:cs typeface="Courier New" panose="02070309020205020404" pitchFamily="49" charset="0"/>
              </a:rPr>
              <a:t>csdid.cal</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aggte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csdid</a:t>
            </a:r>
            <a:r>
              <a:rPr lang="en-US" sz="1600" dirty="0">
                <a:latin typeface="Courier New" panose="02070309020205020404" pitchFamily="49" charset="0"/>
                <a:cs typeface="Courier New" panose="02070309020205020404" pitchFamily="49" charset="0"/>
              </a:rPr>
              <a:t>, </a:t>
            </a:r>
            <a:r>
              <a:rPr lang="en-US" sz="1600" dirty="0">
                <a:solidFill>
                  <a:srgbClr val="FF0000"/>
                </a:solidFill>
                <a:latin typeface="Courier New" panose="02070309020205020404" pitchFamily="49" charset="0"/>
                <a:cs typeface="Courier New" panose="02070309020205020404" pitchFamily="49" charset="0"/>
              </a:rPr>
              <a:t>"calendar"</a:t>
            </a:r>
            <a:r>
              <a:rPr lang="en-US" sz="1600" dirty="0">
                <a:latin typeface="Courier New" panose="02070309020205020404" pitchFamily="49" charset="0"/>
                <a:cs typeface="Courier New" panose="02070309020205020404" pitchFamily="49" charset="0"/>
              </a:rPr>
              <a:t>)</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err="1">
                <a:latin typeface="Courier New" panose="02070309020205020404" pitchFamily="49" charset="0"/>
                <a:cs typeface="Courier New" panose="02070309020205020404" pitchFamily="49" charset="0"/>
              </a:rPr>
              <a:t>csdid.cal.out</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data.frame</a:t>
            </a:r>
            <a:r>
              <a:rPr lang="en-US" sz="1600" dirty="0">
                <a:latin typeface="Courier New" panose="02070309020205020404" pitchFamily="49" charset="0"/>
                <a:cs typeface="Courier New" panose="02070309020205020404" pitchFamily="49" charset="0"/>
              </a:rPr>
              <a:t>(t = </a:t>
            </a:r>
            <a:r>
              <a:rPr lang="en-US" sz="1600" dirty="0" err="1">
                <a:latin typeface="Courier New" panose="02070309020205020404" pitchFamily="49" charset="0"/>
                <a:cs typeface="Courier New" panose="02070309020205020404" pitchFamily="49" charset="0"/>
              </a:rPr>
              <a:t>csdid.cal$egt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att</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csdid.cal$att.egt</a:t>
            </a:r>
            <a:r>
              <a:rPr lang="en-US" sz="1600" dirty="0">
                <a:latin typeface="Courier New" panose="02070309020205020404" pitchFamily="49" charset="0"/>
                <a:cs typeface="Courier New" panose="02070309020205020404" pitchFamily="49" charset="0"/>
              </a:rPr>
              <a:t>, se = </a:t>
            </a:r>
            <a:r>
              <a:rPr lang="en-US" sz="1600" dirty="0" err="1">
                <a:latin typeface="Courier New" panose="02070309020205020404" pitchFamily="49" charset="0"/>
                <a:cs typeface="Courier New" panose="02070309020205020404" pitchFamily="49" charset="0"/>
              </a:rPr>
              <a:t>csdid.cal$se.egt</a:t>
            </a:r>
            <a:r>
              <a:rPr lang="en-US" sz="1600" dirty="0">
                <a:latin typeface="Courier New" panose="02070309020205020404" pitchFamily="49" charset="0"/>
                <a:cs typeface="Courier New" panose="02070309020205020404" pitchFamily="49" charset="0"/>
              </a:rPr>
              <a:t>)</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err="1">
                <a:latin typeface="Courier New" panose="02070309020205020404" pitchFamily="49" charset="0"/>
                <a:cs typeface="Courier New" panose="02070309020205020404" pitchFamily="49" charset="0"/>
              </a:rPr>
              <a:t>ggplot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csdid.cal.out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aes</a:t>
            </a:r>
            <a:r>
              <a:rPr lang="en-US" sz="1600" dirty="0">
                <a:latin typeface="Courier New" panose="02070309020205020404" pitchFamily="49" charset="0"/>
                <a:cs typeface="Courier New" panose="02070309020205020404" pitchFamily="49" charset="0"/>
              </a:rPr>
              <a:t>(x = t, y = </a:t>
            </a:r>
            <a:r>
              <a:rPr lang="en-US" sz="1600" dirty="0" err="1">
                <a:latin typeface="Courier New" panose="02070309020205020404" pitchFamily="49" charset="0"/>
                <a:cs typeface="Courier New" panose="02070309020205020404" pitchFamily="49" charset="0"/>
              </a:rPr>
              <a:t>att</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geom_hline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yintercept</a:t>
            </a:r>
            <a:r>
              <a:rPr lang="en-US" sz="1600" dirty="0">
                <a:latin typeface="Courier New" panose="02070309020205020404" pitchFamily="49" charset="0"/>
                <a:cs typeface="Courier New" panose="02070309020205020404" pitchFamily="49" charset="0"/>
              </a:rPr>
              <a:t> = 0, </a:t>
            </a:r>
            <a:r>
              <a:rPr lang="en-US" sz="1600" dirty="0" err="1">
                <a:latin typeface="Courier New" panose="02070309020205020404" pitchFamily="49" charset="0"/>
                <a:cs typeface="Courier New" panose="02070309020205020404" pitchFamily="49" charset="0"/>
              </a:rPr>
              <a:t>linetype</a:t>
            </a:r>
            <a:r>
              <a:rPr lang="en-US" sz="1600" dirty="0">
                <a:latin typeface="Courier New" panose="02070309020205020404" pitchFamily="49" charset="0"/>
                <a:cs typeface="Courier New" panose="02070309020205020404" pitchFamily="49" charset="0"/>
              </a:rPr>
              <a:t> = "dashed") + </a:t>
            </a:r>
            <a:r>
              <a:rPr lang="en-US" sz="1600" dirty="0" err="1">
                <a:latin typeface="Courier New" panose="02070309020205020404" pitchFamily="49" charset="0"/>
                <a:cs typeface="Courier New" panose="02070309020205020404" pitchFamily="49" charset="0"/>
              </a:rPr>
              <a:t>geom_pointrange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aes</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ymin</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att</a:t>
            </a:r>
            <a:r>
              <a:rPr lang="en-US" sz="1600" dirty="0">
                <a:latin typeface="Courier New" panose="02070309020205020404" pitchFamily="49" charset="0"/>
                <a:cs typeface="Courier New" panose="02070309020205020404" pitchFamily="49" charset="0"/>
              </a:rPr>
              <a:t> - 2 * se, </a:t>
            </a:r>
            <a:r>
              <a:rPr lang="en-US" sz="1600" dirty="0" err="1">
                <a:latin typeface="Courier New" panose="02070309020205020404" pitchFamily="49" charset="0"/>
                <a:cs typeface="Courier New" panose="02070309020205020404" pitchFamily="49" charset="0"/>
              </a:rPr>
              <a:t>ymax</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att</a:t>
            </a:r>
            <a:r>
              <a:rPr lang="en-US" sz="1600" dirty="0">
                <a:latin typeface="Courier New" panose="02070309020205020404" pitchFamily="49" charset="0"/>
                <a:cs typeface="Courier New" panose="02070309020205020404" pitchFamily="49" charset="0"/>
              </a:rPr>
              <a:t> + 2 * se), linewidth = 0.7) + </a:t>
            </a:r>
            <a:r>
              <a:rPr lang="en-US" sz="1600" dirty="0" err="1">
                <a:latin typeface="Courier New" panose="02070309020205020404" pitchFamily="49" charset="0"/>
                <a:cs typeface="Courier New" panose="02070309020205020404" pitchFamily="49" charset="0"/>
              </a:rPr>
              <a:t>theme_gray</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base_size</a:t>
            </a:r>
            <a:r>
              <a:rPr lang="en-US" sz="1600" dirty="0">
                <a:latin typeface="Courier New" panose="02070309020205020404" pitchFamily="49" charset="0"/>
                <a:cs typeface="Courier New" panose="02070309020205020404" pitchFamily="49" charset="0"/>
              </a:rPr>
              <a:t> = 15) + theme(</a:t>
            </a:r>
            <a:r>
              <a:rPr lang="en-US" sz="1600" dirty="0" err="1">
                <a:latin typeface="Courier New" panose="02070309020205020404" pitchFamily="49" charset="0"/>
                <a:cs typeface="Courier New" panose="02070309020205020404" pitchFamily="49" charset="0"/>
              </a:rPr>
              <a:t>legend.position</a:t>
            </a:r>
            <a:r>
              <a:rPr lang="en-US" sz="1600" dirty="0">
                <a:latin typeface="Courier New" panose="02070309020205020404" pitchFamily="49" charset="0"/>
                <a:cs typeface="Courier New" panose="02070309020205020404" pitchFamily="49" charset="0"/>
              </a:rPr>
              <a:t> = c(0.85, 0.8)) + labs(x = "Interview Round", y = "Average Treatment Effect on the Treated", title = "Calendar-Specific Impact of Conviction on Employment")</a:t>
            </a:r>
          </a:p>
        </p:txBody>
      </p:sp>
      <p:sp>
        <p:nvSpPr>
          <p:cNvPr id="4" name="Slide Number Placeholder 3">
            <a:extLst>
              <a:ext uri="{FF2B5EF4-FFF2-40B4-BE49-F238E27FC236}">
                <a16:creationId xmlns:a16="http://schemas.microsoft.com/office/drawing/2014/main" id="{6E343BB2-CD45-4271-BE14-6232FDC1373E}"/>
              </a:ext>
            </a:extLst>
          </p:cNvPr>
          <p:cNvSpPr>
            <a:spLocks noGrp="1"/>
          </p:cNvSpPr>
          <p:nvPr>
            <p:ph type="sldNum" sz="quarter" idx="12"/>
          </p:nvPr>
        </p:nvSpPr>
        <p:spPr/>
        <p:txBody>
          <a:bodyPr/>
          <a:lstStyle/>
          <a:p>
            <a:fld id="{653EC2E9-BBB0-4E49-A88D-C677C9DC5719}" type="slidenum">
              <a:rPr lang="en-US" smtClean="0"/>
              <a:t>33</a:t>
            </a:fld>
            <a:endParaRPr lang="en-US"/>
          </a:p>
        </p:txBody>
      </p:sp>
      <p:sp>
        <p:nvSpPr>
          <p:cNvPr id="5" name="TextBox 4">
            <a:extLst>
              <a:ext uri="{FF2B5EF4-FFF2-40B4-BE49-F238E27FC236}">
                <a16:creationId xmlns:a16="http://schemas.microsoft.com/office/drawing/2014/main" id="{A3BF7491-65C3-4BBB-B23D-DF0007B61B6A}"/>
              </a:ext>
            </a:extLst>
          </p:cNvPr>
          <p:cNvSpPr txBox="1"/>
          <p:nvPr/>
        </p:nvSpPr>
        <p:spPr>
          <a:xfrm>
            <a:off x="4871258" y="4503543"/>
            <a:ext cx="7171549" cy="1200329"/>
          </a:xfrm>
          <a:prstGeom prst="rect">
            <a:avLst/>
          </a:prstGeom>
          <a:noFill/>
          <a:ln>
            <a:solidFill>
              <a:schemeClr val="tx1">
                <a:lumMod val="50000"/>
                <a:lumOff val="50000"/>
              </a:schemeClr>
            </a:solidFill>
          </a:ln>
        </p:spPr>
        <p:txBody>
          <a:bodyPr wrap="square" rtlCol="0">
            <a:spAutoFit/>
          </a:bodyPr>
          <a:lstStyle/>
          <a:p>
            <a:r>
              <a:rPr lang="en-US" dirty="0">
                <a:latin typeface="+mj-lt"/>
              </a:rPr>
              <a:t>The</a:t>
            </a:r>
            <a:r>
              <a:rPr lang="en-US" sz="1800" dirty="0">
                <a:latin typeface="Courier New" panose="02070309020205020404" pitchFamily="49" charset="0"/>
                <a:cs typeface="Courier New" panose="02070309020205020404" pitchFamily="49" charset="0"/>
              </a:rPr>
              <a:t> type = "calendar" </a:t>
            </a:r>
            <a:r>
              <a:rPr lang="en-US" dirty="0">
                <a:latin typeface="+mj-lt"/>
              </a:rPr>
              <a:t>option produces the calendar-time-specific ATTs. The estimates apply to all individuals who have been treated as of a particular interview round. Again, let’s pull the coefficients and standard errors into a data frame and use</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ggplot</a:t>
            </a:r>
            <a:r>
              <a:rPr lang="en-US" b="1" dirty="0">
                <a:latin typeface="Courier New" panose="02070309020205020404" pitchFamily="49" charset="0"/>
                <a:cs typeface="Courier New" panose="02070309020205020404" pitchFamily="49" charset="0"/>
              </a:rPr>
              <a:t>()</a:t>
            </a:r>
            <a:r>
              <a:rPr lang="en-US" dirty="0">
                <a:latin typeface="+mj-lt"/>
              </a:rPr>
              <a:t>.</a:t>
            </a:r>
          </a:p>
        </p:txBody>
      </p:sp>
    </p:spTree>
    <p:extLst>
      <p:ext uri="{BB962C8B-B14F-4D97-AF65-F5344CB8AC3E}">
        <p14:creationId xmlns:p14="http://schemas.microsoft.com/office/powerpoint/2010/main" val="2867409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05850D-F593-6842-07B1-D586BE77D1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1"/>
            <a:ext cx="12192000" cy="6846277"/>
          </a:xfrm>
          <a:prstGeom prst="rect">
            <a:avLst/>
          </a:prstGeom>
        </p:spPr>
      </p:pic>
      <p:sp>
        <p:nvSpPr>
          <p:cNvPr id="5" name="TextBox 4">
            <a:extLst>
              <a:ext uri="{FF2B5EF4-FFF2-40B4-BE49-F238E27FC236}">
                <a16:creationId xmlns:a16="http://schemas.microsoft.com/office/drawing/2014/main" id="{A82BB1C9-4291-DAC8-5913-32B7264CC763}"/>
              </a:ext>
            </a:extLst>
          </p:cNvPr>
          <p:cNvSpPr txBox="1"/>
          <p:nvPr/>
        </p:nvSpPr>
        <p:spPr>
          <a:xfrm>
            <a:off x="6517177" y="1361694"/>
            <a:ext cx="5533505" cy="1200329"/>
          </a:xfrm>
          <a:prstGeom prst="rect">
            <a:avLst/>
          </a:prstGeom>
          <a:noFill/>
        </p:spPr>
        <p:txBody>
          <a:bodyPr wrap="square" rtlCol="0">
            <a:spAutoFit/>
          </a:bodyPr>
          <a:lstStyle/>
          <a:p>
            <a:r>
              <a:rPr lang="en-US" dirty="0">
                <a:latin typeface="+mj-lt"/>
              </a:rPr>
              <a:t>These estimates all vary within roughly 6 probability points. The slightly larger impact in periods 5-7 (roughly 2001-2003) might be an aftermath of the 2001 recession, or even September 11th.</a:t>
            </a:r>
          </a:p>
        </p:txBody>
      </p:sp>
    </p:spTree>
    <p:extLst>
      <p:ext uri="{BB962C8B-B14F-4D97-AF65-F5344CB8AC3E}">
        <p14:creationId xmlns:p14="http://schemas.microsoft.com/office/powerpoint/2010/main" val="3203369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E5AFE-380C-D89C-4121-47BBCFDA4F10}"/>
              </a:ext>
            </a:extLst>
          </p:cNvPr>
          <p:cNvSpPr>
            <a:spLocks noGrp="1"/>
          </p:cNvSpPr>
          <p:nvPr>
            <p:ph type="title"/>
          </p:nvPr>
        </p:nvSpPr>
        <p:spPr/>
        <p:txBody>
          <a:bodyPr/>
          <a:lstStyle/>
          <a:p>
            <a:r>
              <a:rPr lang="en-US" dirty="0"/>
              <a:t>Including Covariates in the Group-Time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3451923-C3B7-26ED-5AF6-6D81A2FA5E80}"/>
                  </a:ext>
                </a:extLst>
              </p:cNvPr>
              <p:cNvSpPr>
                <a:spLocks noGrp="1"/>
              </p:cNvSpPr>
              <p:nvPr>
                <p:ph idx="1"/>
              </p:nvPr>
            </p:nvSpPr>
            <p:spPr/>
            <p:txBody>
              <a:bodyPr/>
              <a:lstStyle/>
              <a:p>
                <a:r>
                  <a:rPr lang="en-US" dirty="0"/>
                  <a:t>Only pretest covariates may be controlled, but not posttest covariates</a:t>
                </a:r>
              </a:p>
              <a:p>
                <a:pPr lvl="1"/>
                <a:r>
                  <a:rPr lang="en-US" dirty="0"/>
                  <a:t>Posttest covariates can be affected by treatment, which makes them “colliders” and thus a potential source of bias if we wish to estimate the impact of first-time conviction</a:t>
                </a:r>
              </a:p>
              <a:p>
                <a:pPr lvl="1"/>
                <a:r>
                  <a:rPr lang="en-US" dirty="0"/>
                  <a:t>There are two kinds of pretest covariates we may include</a:t>
                </a:r>
              </a:p>
              <a:p>
                <a:pPr lvl="2"/>
                <a:r>
                  <a:rPr lang="en-US" dirty="0"/>
                  <a:t>Time-stable covariates measured at baseline, or otherwise prior to treatment</a:t>
                </a:r>
              </a:p>
              <a:p>
                <a:pPr lvl="2"/>
                <a:r>
                  <a:rPr lang="en-US" dirty="0"/>
                  <a:t>Time-varying covariates measured during pretest time periods only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&lt;0</m:t>
                    </m:r>
                  </m:oMath>
                </a14:m>
                <a:r>
                  <a:rPr lang="en-US" dirty="0"/>
                  <a:t>)</a:t>
                </a:r>
              </a:p>
              <a:p>
                <a:pPr lvl="1"/>
                <a:r>
                  <a:rPr lang="en-US" dirty="0"/>
                  <a:t>Group-time estimator is </a:t>
                </a:r>
                <a:r>
                  <a:rPr lang="en-US" i="1" dirty="0"/>
                  <a:t>doubly robust </a:t>
                </a:r>
                <a:r>
                  <a:rPr lang="en-US" dirty="0"/>
                  <a:t>with covariates for conditional parallel trends</a:t>
                </a:r>
              </a:p>
              <a:p>
                <a:pPr lvl="2"/>
                <a:r>
                  <a:rPr lang="en-US" dirty="0"/>
                  <a:t>Reweighting based on logit model of treatment assignment, coupled with outcome model adjustment</a:t>
                </a:r>
              </a:p>
              <a:p>
                <a:pPr lvl="1"/>
                <a:endParaRPr lang="en-US" dirty="0"/>
              </a:p>
              <a:p>
                <a:r>
                  <a:rPr lang="en-US" dirty="0"/>
                  <a:t>If we do have time-varying covariates that we think are mediators of treatment, we should parameterize them in a marginal structural model (not this workshop)</a:t>
                </a:r>
              </a:p>
            </p:txBody>
          </p:sp>
        </mc:Choice>
        <mc:Fallback>
          <p:sp>
            <p:nvSpPr>
              <p:cNvPr id="3" name="Content Placeholder 2">
                <a:extLst>
                  <a:ext uri="{FF2B5EF4-FFF2-40B4-BE49-F238E27FC236}">
                    <a16:creationId xmlns:a16="http://schemas.microsoft.com/office/drawing/2014/main" id="{43451923-C3B7-26ED-5AF6-6D81A2FA5E80}"/>
                  </a:ext>
                </a:extLst>
              </p:cNvPr>
              <p:cNvSpPr>
                <a:spLocks noGrp="1" noRot="1" noChangeAspect="1" noMove="1" noResize="1" noEditPoints="1" noAdjustHandles="1" noChangeArrowheads="1" noChangeShapeType="1" noTextEdit="1"/>
              </p:cNvSpPr>
              <p:nvPr>
                <p:ph idx="1"/>
              </p:nvPr>
            </p:nvSpPr>
            <p:spPr>
              <a:blipFill>
                <a:blip r:embed="rId2"/>
                <a:stretch>
                  <a:fillRect l="-923" t="-1206" r="-10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3DEA830-66DE-AD51-02DB-933CDF473B35}"/>
              </a:ext>
            </a:extLst>
          </p:cNvPr>
          <p:cNvSpPr>
            <a:spLocks noGrp="1"/>
          </p:cNvSpPr>
          <p:nvPr>
            <p:ph type="sldNum" sz="quarter" idx="12"/>
          </p:nvPr>
        </p:nvSpPr>
        <p:spPr/>
        <p:txBody>
          <a:bodyPr/>
          <a:lstStyle/>
          <a:p>
            <a:fld id="{653EC2E9-BBB0-4E49-A88D-C677C9DC5719}" type="slidenum">
              <a:rPr lang="en-US" smtClean="0"/>
              <a:t>35</a:t>
            </a:fld>
            <a:endParaRPr lang="en-US" dirty="0"/>
          </a:p>
        </p:txBody>
      </p:sp>
    </p:spTree>
    <p:extLst>
      <p:ext uri="{BB962C8B-B14F-4D97-AF65-F5344CB8AC3E}">
        <p14:creationId xmlns:p14="http://schemas.microsoft.com/office/powerpoint/2010/main" val="2540459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2BD6-5B41-46D9-B58D-15A3CF6402A3}"/>
              </a:ext>
            </a:extLst>
          </p:cNvPr>
          <p:cNvSpPr>
            <a:spLocks noGrp="1"/>
          </p:cNvSpPr>
          <p:nvPr>
            <p:ph type="title"/>
          </p:nvPr>
        </p:nvSpPr>
        <p:spPr/>
        <p:txBody>
          <a:bodyPr/>
          <a:lstStyle/>
          <a:p>
            <a:r>
              <a:rPr lang="en-US" dirty="0"/>
              <a:t>Conviction Data: Covariate-Adjusted ATT</a:t>
            </a:r>
          </a:p>
        </p:txBody>
      </p:sp>
      <p:sp>
        <p:nvSpPr>
          <p:cNvPr id="3" name="Content Placeholder 2">
            <a:extLst>
              <a:ext uri="{FF2B5EF4-FFF2-40B4-BE49-F238E27FC236}">
                <a16:creationId xmlns:a16="http://schemas.microsoft.com/office/drawing/2014/main" id="{4A6EB0F6-2ECF-44A0-97EF-7752A63A21C1}"/>
              </a:ext>
            </a:extLst>
          </p:cNvPr>
          <p:cNvSpPr>
            <a:spLocks noGrp="1"/>
          </p:cNvSpPr>
          <p:nvPr>
            <p:ph idx="1"/>
          </p:nvPr>
        </p:nvSpPr>
        <p:spPr/>
        <p:txBody>
          <a:bodyPr>
            <a:normAutofit/>
          </a:bodyPr>
          <a:lstStyle/>
          <a:p>
            <a:pPr marL="0" indent="0">
              <a:buNone/>
            </a:pPr>
            <a:r>
              <a:rPr lang="en-US" sz="1600" dirty="0" err="1">
                <a:latin typeface="Courier New" panose="02070309020205020404" pitchFamily="49" charset="0"/>
                <a:cs typeface="Courier New" panose="02070309020205020404" pitchFamily="49" charset="0"/>
              </a:rPr>
              <a:t>set.seed</a:t>
            </a:r>
            <a:r>
              <a:rPr lang="en-US" sz="1600" dirty="0">
                <a:latin typeface="Courier New" panose="02070309020205020404" pitchFamily="49" charset="0"/>
                <a:cs typeface="Courier New" panose="02070309020205020404" pitchFamily="49" charset="0"/>
              </a:rPr>
              <a:t>(20231114)</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err="1">
                <a:latin typeface="Courier New" panose="02070309020205020404" pitchFamily="49" charset="0"/>
                <a:cs typeface="Courier New" panose="02070309020205020404" pitchFamily="49" charset="0"/>
              </a:rPr>
              <a:t>csdid.cov</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att_gt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yname</a:t>
            </a:r>
            <a:r>
              <a:rPr lang="en-US" sz="1600" dirty="0">
                <a:latin typeface="Courier New" panose="02070309020205020404" pitchFamily="49" charset="0"/>
                <a:cs typeface="Courier New" panose="02070309020205020404" pitchFamily="49" charset="0"/>
              </a:rPr>
              <a:t> = "work", </a:t>
            </a:r>
            <a:r>
              <a:rPr lang="en-US" sz="1600" dirty="0" err="1">
                <a:latin typeface="Courier New" panose="02070309020205020404" pitchFamily="49" charset="0"/>
                <a:cs typeface="Courier New" panose="02070309020205020404" pitchFamily="49" charset="0"/>
              </a:rPr>
              <a:t>idname</a:t>
            </a:r>
            <a:r>
              <a:rPr lang="en-US" sz="1600" dirty="0">
                <a:latin typeface="Courier New" panose="02070309020205020404" pitchFamily="49" charset="0"/>
                <a:cs typeface="Courier New" panose="02070309020205020404" pitchFamily="49" charset="0"/>
              </a:rPr>
              <a:t> = "id", </a:t>
            </a:r>
            <a:r>
              <a:rPr lang="en-US" sz="1600" dirty="0" err="1">
                <a:latin typeface="Courier New" panose="02070309020205020404" pitchFamily="49" charset="0"/>
                <a:cs typeface="Courier New" panose="02070309020205020404" pitchFamily="49" charset="0"/>
              </a:rPr>
              <a:t>tname</a:t>
            </a:r>
            <a:r>
              <a:rPr lang="en-US" sz="1600" dirty="0">
                <a:latin typeface="Courier New" panose="02070309020205020404" pitchFamily="49" charset="0"/>
                <a:cs typeface="Courier New" panose="02070309020205020404" pitchFamily="49" charset="0"/>
              </a:rPr>
              <a:t> = "t", </a:t>
            </a:r>
            <a:r>
              <a:rPr lang="en-US" sz="1600" dirty="0" err="1">
                <a:latin typeface="Courier New" panose="02070309020205020404" pitchFamily="49" charset="0"/>
                <a:cs typeface="Courier New" panose="02070309020205020404" pitchFamily="49" charset="0"/>
              </a:rPr>
              <a:t>gname</a:t>
            </a:r>
            <a:r>
              <a:rPr lang="en-US" sz="1600" dirty="0">
                <a:latin typeface="Courier New" panose="02070309020205020404" pitchFamily="49" charset="0"/>
                <a:cs typeface="Courier New" panose="02070309020205020404" pitchFamily="49" charset="0"/>
              </a:rPr>
              <a:t> = "wave1treated", </a:t>
            </a:r>
            <a:r>
              <a:rPr lang="en-US" sz="1600" dirty="0" err="1">
                <a:latin typeface="Courier New" panose="02070309020205020404" pitchFamily="49" charset="0"/>
                <a:cs typeface="Courier New" panose="02070309020205020404" pitchFamily="49" charset="0"/>
              </a:rPr>
              <a:t>control_group</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nevertreated</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allow_unbalanced_panel</a:t>
            </a:r>
            <a:r>
              <a:rPr lang="en-US" sz="1600" dirty="0">
                <a:latin typeface="Courier New" panose="02070309020205020404" pitchFamily="49" charset="0"/>
                <a:cs typeface="Courier New" panose="02070309020205020404" pitchFamily="49" charset="0"/>
              </a:rPr>
              <a:t> = T, </a:t>
            </a:r>
            <a:r>
              <a:rPr lang="en-US" sz="1600" dirty="0" err="1">
                <a:solidFill>
                  <a:srgbClr val="FF0000"/>
                </a:solidFill>
                <a:latin typeface="Courier New" panose="02070309020205020404" pitchFamily="49" charset="0"/>
                <a:cs typeface="Courier New" panose="02070309020205020404" pitchFamily="49" charset="0"/>
              </a:rPr>
              <a:t>xformla</a:t>
            </a:r>
            <a:r>
              <a:rPr lang="en-US" sz="1600" dirty="0">
                <a:solidFill>
                  <a:srgbClr val="FF0000"/>
                </a:solidFill>
                <a:latin typeface="Courier New" panose="02070309020205020404" pitchFamily="49" charset="0"/>
                <a:cs typeface="Courier New" panose="02070309020205020404" pitchFamily="49" charset="0"/>
              </a:rPr>
              <a:t> = ~ (male + </a:t>
            </a:r>
            <a:r>
              <a:rPr lang="en-US" sz="1600" dirty="0" err="1">
                <a:solidFill>
                  <a:srgbClr val="FF0000"/>
                </a:solidFill>
                <a:latin typeface="Courier New" panose="02070309020205020404" pitchFamily="49" charset="0"/>
                <a:cs typeface="Courier New" panose="02070309020205020404" pitchFamily="49" charset="0"/>
              </a:rPr>
              <a:t>minrty</a:t>
            </a:r>
            <a:r>
              <a:rPr lang="en-US" sz="1600" dirty="0">
                <a:solidFill>
                  <a:srgbClr val="FF0000"/>
                </a:solidFill>
                <a:latin typeface="Courier New" panose="02070309020205020404" pitchFamily="49" charset="0"/>
                <a:cs typeface="Courier New" panose="02070309020205020404" pitchFamily="49" charset="0"/>
              </a:rPr>
              <a:t>) * cohort,</a:t>
            </a:r>
            <a:r>
              <a:rPr lang="en-US" sz="1600" dirty="0">
                <a:latin typeface="Courier New" panose="02070309020205020404" pitchFamily="49" charset="0"/>
                <a:cs typeface="Courier New" panose="02070309020205020404" pitchFamily="49" charset="0"/>
              </a:rPr>
              <a:t> data = </a:t>
            </a:r>
            <a:r>
              <a:rPr lang="en-US" sz="1600" dirty="0" err="1">
                <a:latin typeface="Courier New" panose="02070309020205020404" pitchFamily="49" charset="0"/>
                <a:cs typeface="Courier New" panose="02070309020205020404" pitchFamily="49" charset="0"/>
              </a:rPr>
              <a:t>nlsy.long</a:t>
            </a:r>
            <a:r>
              <a:rPr lang="en-US" sz="1600" dirty="0">
                <a:latin typeface="Courier New" panose="02070309020205020404" pitchFamily="49" charset="0"/>
                <a:cs typeface="Courier New" panose="02070309020205020404" pitchFamily="49" charset="0"/>
              </a:rPr>
              <a:t>)</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err="1">
                <a:latin typeface="Courier New" panose="02070309020205020404" pitchFamily="49" charset="0"/>
                <a:cs typeface="Courier New" panose="02070309020205020404" pitchFamily="49" charset="0"/>
              </a:rPr>
              <a:t>csdid.cov$Wpval</a:t>
            </a:r>
            <a:endParaRPr lang="en-US"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         [,1]</a:t>
            </a:r>
          </a:p>
          <a:p>
            <a:pPr marL="0" indent="0">
              <a:buNone/>
            </a:pPr>
            <a:r>
              <a:rPr lang="en-US" sz="1600" dirty="0">
                <a:latin typeface="Courier New" panose="02070309020205020404" pitchFamily="49" charset="0"/>
                <a:cs typeface="Courier New" panose="02070309020205020404" pitchFamily="49" charset="0"/>
              </a:rPr>
              <a:t>## [1,] 0.10317</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err="1">
                <a:latin typeface="Courier New" panose="02070309020205020404" pitchFamily="49" charset="0"/>
                <a:cs typeface="Courier New" panose="02070309020205020404" pitchFamily="49" charset="0"/>
              </a:rPr>
              <a:t>csdid.cov.avg</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aggte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csdid.cov</a:t>
            </a:r>
            <a:r>
              <a:rPr lang="en-US" sz="1600" dirty="0">
                <a:latin typeface="Courier New" panose="02070309020205020404" pitchFamily="49" charset="0"/>
                <a:cs typeface="Courier New" panose="02070309020205020404" pitchFamily="49" charset="0"/>
              </a:rPr>
              <a:t>, type = "simple")</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err="1">
                <a:latin typeface="Courier New" panose="02070309020205020404" pitchFamily="49" charset="0"/>
                <a:cs typeface="Courier New" panose="02070309020205020404" pitchFamily="49" charset="0"/>
              </a:rPr>
              <a:t>csdid.cov.avg</a:t>
            </a: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[some intermediate output is not shown]</a:t>
            </a:r>
          </a:p>
          <a:p>
            <a:pPr marL="0" indent="0">
              <a:buNone/>
            </a:pPr>
            <a:r>
              <a:rPr lang="en-US" sz="1600" dirty="0">
                <a:latin typeface="Courier New" panose="02070309020205020404" pitchFamily="49" charset="0"/>
                <a:cs typeface="Courier New" panose="02070309020205020404" pitchFamily="49" charset="0"/>
              </a:rPr>
              <a:t>##      ATT    Std. Error     [ 95%  Conf. Int.]  </a:t>
            </a:r>
          </a:p>
          <a:p>
            <a:pPr marL="0" indent="0">
              <a:buNone/>
            </a:pPr>
            <a:r>
              <a:rPr lang="en-US" sz="1600" dirty="0">
                <a:latin typeface="Courier New" panose="02070309020205020404" pitchFamily="49" charset="0"/>
                <a:cs typeface="Courier New" panose="02070309020205020404" pitchFamily="49" charset="0"/>
              </a:rPr>
              <a:t>##  -0.0806        0.0107    -0.1016     -0.0595 *</a:t>
            </a:r>
          </a:p>
        </p:txBody>
      </p:sp>
      <p:sp>
        <p:nvSpPr>
          <p:cNvPr id="4" name="Slide Number Placeholder 3">
            <a:extLst>
              <a:ext uri="{FF2B5EF4-FFF2-40B4-BE49-F238E27FC236}">
                <a16:creationId xmlns:a16="http://schemas.microsoft.com/office/drawing/2014/main" id="{6E343BB2-CD45-4271-BE14-6232FDC1373E}"/>
              </a:ext>
            </a:extLst>
          </p:cNvPr>
          <p:cNvSpPr>
            <a:spLocks noGrp="1"/>
          </p:cNvSpPr>
          <p:nvPr>
            <p:ph type="sldNum" sz="quarter" idx="12"/>
          </p:nvPr>
        </p:nvSpPr>
        <p:spPr/>
        <p:txBody>
          <a:bodyPr/>
          <a:lstStyle/>
          <a:p>
            <a:fld id="{653EC2E9-BBB0-4E49-A88D-C677C9DC5719}" type="slidenum">
              <a:rPr lang="en-US" smtClean="0"/>
              <a:t>36</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3BF7491-65C3-4BBB-B23D-DF0007B61B6A}"/>
                  </a:ext>
                </a:extLst>
              </p:cNvPr>
              <p:cNvSpPr txBox="1"/>
              <p:nvPr/>
            </p:nvSpPr>
            <p:spPr>
              <a:xfrm>
                <a:off x="6999317" y="3323136"/>
                <a:ext cx="5043490" cy="2862322"/>
              </a:xfrm>
              <a:prstGeom prst="rect">
                <a:avLst/>
              </a:prstGeom>
              <a:noFill/>
              <a:ln>
                <a:solidFill>
                  <a:schemeClr val="tx1">
                    <a:lumMod val="50000"/>
                    <a:lumOff val="50000"/>
                  </a:schemeClr>
                </a:solidFill>
              </a:ln>
            </p:spPr>
            <p:txBody>
              <a:bodyPr wrap="square" rtlCol="0">
                <a:spAutoFit/>
              </a:bodyPr>
              <a:lstStyle/>
              <a:p>
                <a:r>
                  <a:rPr lang="en-US" dirty="0">
                    <a:latin typeface="+mj-lt"/>
                  </a:rPr>
                  <a:t>The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xformla</a:t>
                </a:r>
                <a:r>
                  <a:rPr lang="en-US" dirty="0">
                    <a:latin typeface="Courier New" panose="02070309020205020404" pitchFamily="49" charset="0"/>
                    <a:cs typeface="Courier New" panose="02070309020205020404" pitchFamily="49" charset="0"/>
                  </a:rPr>
                  <a:t> </a:t>
                </a:r>
                <a:r>
                  <a:rPr lang="en-US" dirty="0">
                    <a:latin typeface="+mj-lt"/>
                  </a:rPr>
                  <a:t>option allows us to add covariates, which will include sex, race, and birth cohort (sex and race are each interacted with birth cohort). Notice we still pass the parallel trend test, as shown by the p-value. </a:t>
                </a:r>
              </a:p>
              <a:p>
                <a:endParaRPr lang="en-US" dirty="0">
                  <a:latin typeface="+mj-lt"/>
                </a:endParaRPr>
              </a:p>
              <a:p>
                <a:r>
                  <a:rPr lang="en-US" dirty="0">
                    <a:latin typeface="+mj-lt"/>
                  </a:rPr>
                  <a:t>Recall our original overall estimate from the group-time estimator was </a:t>
                </a:r>
                <a14:m>
                  <m:oMath xmlns:m="http://schemas.openxmlformats.org/officeDocument/2006/math">
                    <m:r>
                      <a:rPr lang="en-US" b="0" i="1" smtClean="0">
                        <a:latin typeface="Cambria Math" panose="02040503050406030204" pitchFamily="18" charset="0"/>
                      </a:rPr>
                      <m:t>𝐴𝑇𝑇</m:t>
                    </m:r>
                    <m:r>
                      <a:rPr lang="en-US" b="0" i="1" smtClean="0">
                        <a:latin typeface="Cambria Math" panose="02040503050406030204" pitchFamily="18" charset="0"/>
                      </a:rPr>
                      <m:t>=−0.087</m:t>
                    </m:r>
                  </m:oMath>
                </a14:m>
                <a:r>
                  <a:rPr lang="en-US" dirty="0">
                    <a:latin typeface="+mj-lt"/>
                  </a:rPr>
                  <a:t>, whereas our adjusted estimate is just a bit more conservative at </a:t>
                </a:r>
                <a14:m>
                  <m:oMath xmlns:m="http://schemas.openxmlformats.org/officeDocument/2006/math">
                    <m:r>
                      <a:rPr lang="en-US" i="1">
                        <a:latin typeface="Cambria Math" panose="02040503050406030204" pitchFamily="18" charset="0"/>
                      </a:rPr>
                      <m:t>𝐴𝑇𝑇</m:t>
                    </m:r>
                    <m:r>
                      <a:rPr lang="en-US" i="1">
                        <a:latin typeface="Cambria Math" panose="02040503050406030204" pitchFamily="18" charset="0"/>
                      </a:rPr>
                      <m:t>=−0.081</m:t>
                    </m:r>
                  </m:oMath>
                </a14:m>
                <a:r>
                  <a:rPr lang="en-US" dirty="0">
                    <a:latin typeface="+mj-lt"/>
                  </a:rPr>
                  <a:t>. </a:t>
                </a:r>
              </a:p>
            </p:txBody>
          </p:sp>
        </mc:Choice>
        <mc:Fallback xmlns="">
          <p:sp>
            <p:nvSpPr>
              <p:cNvPr id="5" name="TextBox 4">
                <a:extLst>
                  <a:ext uri="{FF2B5EF4-FFF2-40B4-BE49-F238E27FC236}">
                    <a16:creationId xmlns:a16="http://schemas.microsoft.com/office/drawing/2014/main" id="{A3BF7491-65C3-4BBB-B23D-DF0007B61B6A}"/>
                  </a:ext>
                </a:extLst>
              </p:cNvPr>
              <p:cNvSpPr txBox="1">
                <a:spLocks noRot="1" noChangeAspect="1" noMove="1" noResize="1" noEditPoints="1" noAdjustHandles="1" noChangeArrowheads="1" noChangeShapeType="1" noTextEdit="1"/>
              </p:cNvSpPr>
              <p:nvPr/>
            </p:nvSpPr>
            <p:spPr>
              <a:xfrm>
                <a:off x="6999317" y="3323136"/>
                <a:ext cx="5043490" cy="2862322"/>
              </a:xfrm>
              <a:prstGeom prst="rect">
                <a:avLst/>
              </a:prstGeom>
              <a:blipFill>
                <a:blip r:embed="rId2"/>
                <a:stretch>
                  <a:fillRect l="-843" t="-1059" b="-2119"/>
                </a:stretch>
              </a:blipFill>
              <a:ln>
                <a:solidFill>
                  <a:schemeClr val="tx1">
                    <a:lumMod val="50000"/>
                    <a:lumOff val="50000"/>
                  </a:schemeClr>
                </a:solidFill>
              </a:ln>
            </p:spPr>
            <p:txBody>
              <a:bodyPr/>
              <a:lstStyle/>
              <a:p>
                <a:r>
                  <a:rPr lang="en-US">
                    <a:noFill/>
                  </a:rPr>
                  <a:t> </a:t>
                </a:r>
              </a:p>
            </p:txBody>
          </p:sp>
        </mc:Fallback>
      </mc:AlternateContent>
      <p:sp>
        <p:nvSpPr>
          <p:cNvPr id="6" name="Rectangle 5">
            <a:extLst>
              <a:ext uri="{FF2B5EF4-FFF2-40B4-BE49-F238E27FC236}">
                <a16:creationId xmlns:a16="http://schemas.microsoft.com/office/drawing/2014/main" id="{35C450B2-E9B8-152E-508C-53E8D946AFCD}"/>
              </a:ext>
            </a:extLst>
          </p:cNvPr>
          <p:cNvSpPr/>
          <p:nvPr/>
        </p:nvSpPr>
        <p:spPr>
          <a:xfrm>
            <a:off x="1105592" y="4040652"/>
            <a:ext cx="1079170" cy="356556"/>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97594D9-3724-FD62-9FF7-8475485457A4}"/>
              </a:ext>
            </a:extLst>
          </p:cNvPr>
          <p:cNvSpPr/>
          <p:nvPr/>
        </p:nvSpPr>
        <p:spPr>
          <a:xfrm>
            <a:off x="604157" y="5971356"/>
            <a:ext cx="5878286" cy="661307"/>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475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2BD6-5B41-46D9-B58D-15A3CF6402A3}"/>
              </a:ext>
            </a:extLst>
          </p:cNvPr>
          <p:cNvSpPr>
            <a:spLocks noGrp="1"/>
          </p:cNvSpPr>
          <p:nvPr>
            <p:ph type="title"/>
          </p:nvPr>
        </p:nvSpPr>
        <p:spPr/>
        <p:txBody>
          <a:bodyPr/>
          <a:lstStyle/>
          <a:p>
            <a:r>
              <a:rPr lang="en-US" dirty="0"/>
              <a:t>Conviction Data: Anticipation-Adjusted ATT</a:t>
            </a:r>
          </a:p>
        </p:txBody>
      </p:sp>
      <p:sp>
        <p:nvSpPr>
          <p:cNvPr id="3" name="Content Placeholder 2">
            <a:extLst>
              <a:ext uri="{FF2B5EF4-FFF2-40B4-BE49-F238E27FC236}">
                <a16:creationId xmlns:a16="http://schemas.microsoft.com/office/drawing/2014/main" id="{4A6EB0F6-2ECF-44A0-97EF-7752A63A21C1}"/>
              </a:ext>
            </a:extLst>
          </p:cNvPr>
          <p:cNvSpPr>
            <a:spLocks noGrp="1"/>
          </p:cNvSpPr>
          <p:nvPr>
            <p:ph idx="1"/>
          </p:nvPr>
        </p:nvSpPr>
        <p:spPr/>
        <p:txBody>
          <a:bodyPr>
            <a:normAutofit/>
          </a:bodyPr>
          <a:lstStyle/>
          <a:p>
            <a:pPr marL="0" indent="0">
              <a:buNone/>
            </a:pPr>
            <a:r>
              <a:rPr lang="en-US" sz="1600" dirty="0" err="1">
                <a:latin typeface="Courier New" panose="02070309020205020404" pitchFamily="49" charset="0"/>
                <a:cs typeface="Courier New" panose="02070309020205020404" pitchFamily="49" charset="0"/>
              </a:rPr>
              <a:t>set.seed</a:t>
            </a:r>
            <a:r>
              <a:rPr lang="en-US" sz="1600" dirty="0">
                <a:latin typeface="Courier New" panose="02070309020205020404" pitchFamily="49" charset="0"/>
                <a:cs typeface="Courier New" panose="02070309020205020404" pitchFamily="49" charset="0"/>
              </a:rPr>
              <a:t>(20231114)</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err="1">
                <a:latin typeface="Courier New" panose="02070309020205020404" pitchFamily="49" charset="0"/>
                <a:cs typeface="Courier New" panose="02070309020205020404" pitchFamily="49" charset="0"/>
              </a:rPr>
              <a:t>csdid.ant</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att_gt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yname</a:t>
            </a:r>
            <a:r>
              <a:rPr lang="en-US" sz="1600" dirty="0">
                <a:latin typeface="Courier New" panose="02070309020205020404" pitchFamily="49" charset="0"/>
                <a:cs typeface="Courier New" panose="02070309020205020404" pitchFamily="49" charset="0"/>
              </a:rPr>
              <a:t> = "work", </a:t>
            </a:r>
            <a:r>
              <a:rPr lang="en-US" sz="1600" dirty="0" err="1">
                <a:latin typeface="Courier New" panose="02070309020205020404" pitchFamily="49" charset="0"/>
                <a:cs typeface="Courier New" panose="02070309020205020404" pitchFamily="49" charset="0"/>
              </a:rPr>
              <a:t>idname</a:t>
            </a:r>
            <a:r>
              <a:rPr lang="en-US" sz="1600" dirty="0">
                <a:latin typeface="Courier New" panose="02070309020205020404" pitchFamily="49" charset="0"/>
                <a:cs typeface="Courier New" panose="02070309020205020404" pitchFamily="49" charset="0"/>
              </a:rPr>
              <a:t> = "id", </a:t>
            </a:r>
            <a:r>
              <a:rPr lang="en-US" sz="1600" dirty="0" err="1">
                <a:latin typeface="Courier New" panose="02070309020205020404" pitchFamily="49" charset="0"/>
                <a:cs typeface="Courier New" panose="02070309020205020404" pitchFamily="49" charset="0"/>
              </a:rPr>
              <a:t>tname</a:t>
            </a:r>
            <a:r>
              <a:rPr lang="en-US" sz="1600" dirty="0">
                <a:latin typeface="Courier New" panose="02070309020205020404" pitchFamily="49" charset="0"/>
                <a:cs typeface="Courier New" panose="02070309020205020404" pitchFamily="49" charset="0"/>
              </a:rPr>
              <a:t> = "t", </a:t>
            </a:r>
            <a:r>
              <a:rPr lang="en-US" sz="1600" dirty="0" err="1">
                <a:latin typeface="Courier New" panose="02070309020205020404" pitchFamily="49" charset="0"/>
                <a:cs typeface="Courier New" panose="02070309020205020404" pitchFamily="49" charset="0"/>
              </a:rPr>
              <a:t>gname</a:t>
            </a:r>
            <a:r>
              <a:rPr lang="en-US" sz="1600" dirty="0">
                <a:latin typeface="Courier New" panose="02070309020205020404" pitchFamily="49" charset="0"/>
                <a:cs typeface="Courier New" panose="02070309020205020404" pitchFamily="49" charset="0"/>
              </a:rPr>
              <a:t> = "wave1treated", </a:t>
            </a:r>
            <a:r>
              <a:rPr lang="en-US" sz="1600" dirty="0" err="1">
                <a:latin typeface="Courier New" panose="02070309020205020404" pitchFamily="49" charset="0"/>
                <a:cs typeface="Courier New" panose="02070309020205020404" pitchFamily="49" charset="0"/>
              </a:rPr>
              <a:t>control_group</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nevertreated</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allow_unbalanced_panel</a:t>
            </a:r>
            <a:r>
              <a:rPr lang="en-US" sz="1600" dirty="0">
                <a:latin typeface="Courier New" panose="02070309020205020404" pitchFamily="49" charset="0"/>
                <a:cs typeface="Courier New" panose="02070309020205020404" pitchFamily="49" charset="0"/>
              </a:rPr>
              <a:t> = T, </a:t>
            </a:r>
            <a:r>
              <a:rPr lang="en-US" sz="1600" dirty="0">
                <a:solidFill>
                  <a:srgbClr val="FF0000"/>
                </a:solidFill>
                <a:latin typeface="Courier New" panose="02070309020205020404" pitchFamily="49" charset="0"/>
                <a:cs typeface="Courier New" panose="02070309020205020404" pitchFamily="49" charset="0"/>
              </a:rPr>
              <a:t>anticipation = 2, </a:t>
            </a:r>
            <a:r>
              <a:rPr lang="en-US" sz="1600" dirty="0">
                <a:latin typeface="Courier New" panose="02070309020205020404" pitchFamily="49" charset="0"/>
                <a:cs typeface="Courier New" panose="02070309020205020404" pitchFamily="49" charset="0"/>
              </a:rPr>
              <a:t>data = </a:t>
            </a:r>
            <a:r>
              <a:rPr lang="en-US" sz="1600" dirty="0" err="1">
                <a:latin typeface="Courier New" panose="02070309020205020404" pitchFamily="49" charset="0"/>
                <a:cs typeface="Courier New" panose="02070309020205020404" pitchFamily="49" charset="0"/>
              </a:rPr>
              <a:t>nlsy.long</a:t>
            </a:r>
            <a:r>
              <a:rPr lang="en-US" sz="1600" dirty="0">
                <a:latin typeface="Courier New" panose="02070309020205020404" pitchFamily="49" charset="0"/>
                <a:cs typeface="Courier New" panose="02070309020205020404" pitchFamily="49" charset="0"/>
              </a:rPr>
              <a:t>)</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err="1">
                <a:latin typeface="Courier New" panose="02070309020205020404" pitchFamily="49" charset="0"/>
                <a:cs typeface="Courier New" panose="02070309020205020404" pitchFamily="49" charset="0"/>
              </a:rPr>
              <a:t>csdid.ant.avg</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aggte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csdid.ant</a:t>
            </a:r>
            <a:r>
              <a:rPr lang="en-US" sz="1600" dirty="0">
                <a:latin typeface="Courier New" panose="02070309020205020404" pitchFamily="49" charset="0"/>
                <a:cs typeface="Courier New" panose="02070309020205020404" pitchFamily="49" charset="0"/>
              </a:rPr>
              <a:t>, type = "simple")</a:t>
            </a:r>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err="1">
                <a:latin typeface="Courier New" panose="02070309020205020404" pitchFamily="49" charset="0"/>
                <a:cs typeface="Courier New" panose="02070309020205020404" pitchFamily="49" charset="0"/>
              </a:rPr>
              <a:t>csdid.ant.avg</a:t>
            </a: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[some intermediate output is not shown]</a:t>
            </a:r>
          </a:p>
          <a:p>
            <a:pPr marL="0" indent="0">
              <a:buNone/>
            </a:pPr>
            <a:r>
              <a:rPr lang="en-US" sz="1600" dirty="0">
                <a:latin typeface="Courier New" panose="02070309020205020404" pitchFamily="49" charset="0"/>
                <a:cs typeface="Courier New" panose="02070309020205020404" pitchFamily="49" charset="0"/>
              </a:rPr>
              <a:t>##      ATT    Std. Error     [ 95%  Conf. Int.]  </a:t>
            </a:r>
          </a:p>
          <a:p>
            <a:pPr marL="0" indent="0">
              <a:buNone/>
            </a:pPr>
            <a:r>
              <a:rPr lang="en-US" sz="1600" dirty="0">
                <a:latin typeface="Courier New" panose="02070309020205020404" pitchFamily="49" charset="0"/>
                <a:cs typeface="Courier New" panose="02070309020205020404" pitchFamily="49" charset="0"/>
              </a:rPr>
              <a:t>##   -0.06        0.0157    -0.0907     -0.0293 *</a:t>
            </a:r>
          </a:p>
        </p:txBody>
      </p:sp>
      <p:sp>
        <p:nvSpPr>
          <p:cNvPr id="4" name="Slide Number Placeholder 3">
            <a:extLst>
              <a:ext uri="{FF2B5EF4-FFF2-40B4-BE49-F238E27FC236}">
                <a16:creationId xmlns:a16="http://schemas.microsoft.com/office/drawing/2014/main" id="{6E343BB2-CD45-4271-BE14-6232FDC1373E}"/>
              </a:ext>
            </a:extLst>
          </p:cNvPr>
          <p:cNvSpPr>
            <a:spLocks noGrp="1"/>
          </p:cNvSpPr>
          <p:nvPr>
            <p:ph type="sldNum" sz="quarter" idx="12"/>
          </p:nvPr>
        </p:nvSpPr>
        <p:spPr/>
        <p:txBody>
          <a:bodyPr/>
          <a:lstStyle/>
          <a:p>
            <a:fld id="{653EC2E9-BBB0-4E49-A88D-C677C9DC5719}" type="slidenum">
              <a:rPr lang="en-US" smtClean="0"/>
              <a:t>37</a:t>
            </a:fld>
            <a:endParaRPr lang="en-US"/>
          </a:p>
        </p:txBody>
      </p:sp>
      <p:sp>
        <p:nvSpPr>
          <p:cNvPr id="5" name="TextBox 4">
            <a:extLst>
              <a:ext uri="{FF2B5EF4-FFF2-40B4-BE49-F238E27FC236}">
                <a16:creationId xmlns:a16="http://schemas.microsoft.com/office/drawing/2014/main" id="{A3BF7491-65C3-4BBB-B23D-DF0007B61B6A}"/>
              </a:ext>
            </a:extLst>
          </p:cNvPr>
          <p:cNvSpPr txBox="1"/>
          <p:nvPr/>
        </p:nvSpPr>
        <p:spPr>
          <a:xfrm>
            <a:off x="7165571" y="3323136"/>
            <a:ext cx="4877236" cy="2308324"/>
          </a:xfrm>
          <a:prstGeom prst="rect">
            <a:avLst/>
          </a:prstGeom>
          <a:noFill/>
          <a:ln>
            <a:solidFill>
              <a:schemeClr val="tx1">
                <a:lumMod val="50000"/>
                <a:lumOff val="50000"/>
              </a:schemeClr>
            </a:solidFill>
          </a:ln>
        </p:spPr>
        <p:txBody>
          <a:bodyPr wrap="square" rtlCol="0">
            <a:spAutoFit/>
          </a:bodyPr>
          <a:lstStyle/>
          <a:p>
            <a:r>
              <a:rPr lang="en-US" dirty="0">
                <a:latin typeface="+mj-lt"/>
              </a:rPr>
              <a:t>We noticed earlier that there might be some mild anticipation—recall the group-time dynamic ATTs. We can build this into the model by changing the pretest reference period, which uses a “long difference” to form the difference in differences. The</a:t>
            </a:r>
            <a:r>
              <a:rPr lang="en-US" dirty="0">
                <a:latin typeface="Courier New" panose="02070309020205020404" pitchFamily="49" charset="0"/>
                <a:cs typeface="Courier New" panose="02070309020205020404" pitchFamily="49" charset="0"/>
              </a:rPr>
              <a:t> anticipation </a:t>
            </a:r>
            <a:r>
              <a:rPr lang="en-US" dirty="0">
                <a:latin typeface="+mj-lt"/>
              </a:rPr>
              <a:t>option allows us to choose the number of time periods where treated units can “anticipate” their future treatment status. </a:t>
            </a:r>
          </a:p>
        </p:txBody>
      </p:sp>
      <p:sp>
        <p:nvSpPr>
          <p:cNvPr id="7" name="Rectangle 6">
            <a:extLst>
              <a:ext uri="{FF2B5EF4-FFF2-40B4-BE49-F238E27FC236}">
                <a16:creationId xmlns:a16="http://schemas.microsoft.com/office/drawing/2014/main" id="{D97594D9-3724-FD62-9FF7-8475485457A4}"/>
              </a:ext>
            </a:extLst>
          </p:cNvPr>
          <p:cNvSpPr/>
          <p:nvPr/>
        </p:nvSpPr>
        <p:spPr>
          <a:xfrm>
            <a:off x="604157" y="4441815"/>
            <a:ext cx="5878286" cy="661307"/>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5701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2A015-4201-276E-81C3-B0FFFF35A760}"/>
              </a:ext>
            </a:extLst>
          </p:cNvPr>
          <p:cNvSpPr>
            <a:spLocks noGrp="1"/>
          </p:cNvSpPr>
          <p:nvPr>
            <p:ph type="title"/>
          </p:nvPr>
        </p:nvSpPr>
        <p:spPr/>
        <p:txBody>
          <a:bodyPr/>
          <a:lstStyle/>
          <a:p>
            <a:r>
              <a:rPr lang="en-US" dirty="0"/>
              <a:t>Summary of Heterogeneous Difference in Differences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6C3030-C1CB-95D8-EF06-E5ADF038B375}"/>
                  </a:ext>
                </a:extLst>
              </p:cNvPr>
              <p:cNvSpPr>
                <a:spLocks noGrp="1"/>
              </p:cNvSpPr>
              <p:nvPr>
                <p:ph idx="1"/>
              </p:nvPr>
            </p:nvSpPr>
            <p:spPr/>
            <p:txBody>
              <a:bodyPr/>
              <a:lstStyle/>
              <a:p>
                <a:r>
                  <a:rPr lang="en-US" dirty="0"/>
                  <a:t>Our estimate of the overall impact of conviction on employment, allowing for heterogeneous effects, is a bit larger than the </a:t>
                </a:r>
                <a:r>
                  <a:rPr lang="en-US" dirty="0" err="1"/>
                  <a:t>TWFE</a:t>
                </a:r>
                <a:r>
                  <a:rPr lang="en-US" dirty="0"/>
                  <a:t> estimate</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𝐴𝑇𝑇</m:t>
                        </m:r>
                      </m:e>
                      <m:sub>
                        <m:r>
                          <a:rPr lang="en-US" i="1">
                            <a:latin typeface="Cambria Math" panose="02040503050406030204" pitchFamily="18" charset="0"/>
                          </a:rPr>
                          <m:t>𝐶𝑆</m:t>
                        </m:r>
                      </m:sub>
                    </m:sSub>
                    <m:r>
                      <a:rPr lang="en-US" i="1">
                        <a:latin typeface="Cambria Math" panose="02040503050406030204" pitchFamily="18" charset="0"/>
                      </a:rPr>
                      <m:t>=−0.087 </m:t>
                    </m:r>
                    <m:d>
                      <m:dPr>
                        <m:ctrlPr>
                          <a:rPr lang="en-US" i="1" smtClean="0">
                            <a:latin typeface="Cambria Math" panose="02040503050406030204" pitchFamily="18" charset="0"/>
                          </a:rPr>
                        </m:ctrlPr>
                      </m:dPr>
                      <m:e>
                        <m:r>
                          <a:rPr lang="en-US" i="1">
                            <a:latin typeface="Cambria Math" panose="02040503050406030204" pitchFamily="18" charset="0"/>
                          </a:rPr>
                          <m:t>𝑆𝐸</m:t>
                        </m:r>
                        <m:r>
                          <a:rPr lang="en-US" i="1">
                            <a:latin typeface="Cambria Math" panose="02040503050406030204" pitchFamily="18" charset="0"/>
                          </a:rPr>
                          <m:t>=0.012</m:t>
                        </m:r>
                      </m:e>
                    </m:d>
                  </m:oMath>
                </a14:m>
                <a:r>
                  <a:rPr lang="en-US" dirty="0"/>
                  <a:t> versus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𝐴𝑇𝑇</m:t>
                        </m:r>
                      </m:e>
                      <m:sub>
                        <m:r>
                          <a:rPr lang="en-US" b="0" i="1" smtClean="0">
                            <a:latin typeface="Cambria Math" panose="02040503050406030204" pitchFamily="18" charset="0"/>
                          </a:rPr>
                          <m:t>𝑇𝑊𝐹𝐸</m:t>
                        </m:r>
                      </m:sub>
                    </m:sSub>
                    <m:r>
                      <a:rPr lang="en-US" b="0" i="1" smtClean="0">
                        <a:latin typeface="Cambria Math" panose="02040503050406030204" pitchFamily="18" charset="0"/>
                      </a:rPr>
                      <m:t>=−0.069 </m:t>
                    </m:r>
                    <m:d>
                      <m:dPr>
                        <m:ctrlPr>
                          <a:rPr lang="en-US" b="0" i="1" smtClean="0">
                            <a:latin typeface="Cambria Math" panose="02040503050406030204" pitchFamily="18" charset="0"/>
                          </a:rPr>
                        </m:ctrlPr>
                      </m:dPr>
                      <m:e>
                        <m:r>
                          <a:rPr lang="en-US" i="1">
                            <a:latin typeface="Cambria Math" panose="02040503050406030204" pitchFamily="18" charset="0"/>
                          </a:rPr>
                          <m:t>𝑆𝐸</m:t>
                        </m:r>
                        <m:r>
                          <a:rPr lang="en-US" i="1">
                            <a:latin typeface="Cambria Math" panose="02040503050406030204" pitchFamily="18" charset="0"/>
                          </a:rPr>
                          <m:t>=0.009</m:t>
                        </m:r>
                      </m:e>
                    </m:d>
                  </m:oMath>
                </a14:m>
                <a:endParaRPr lang="en-US" dirty="0"/>
              </a:p>
              <a:p>
                <a:pPr lvl="1"/>
                <a:r>
                  <a:rPr lang="en-US" dirty="0"/>
                  <a:t>Heterogeneity by length of exposure (dynamic ATTs) and timing of exposure (cohort ATTs)</a:t>
                </a:r>
              </a:p>
              <a:p>
                <a:pPr lvl="2"/>
                <a:r>
                  <a:rPr lang="en-US" dirty="0"/>
                  <a:t>Negative impact grows over time, and early cohorts seem to experience the largest negative impact</a:t>
                </a:r>
              </a:p>
              <a:p>
                <a:pPr lvl="1"/>
                <a:r>
                  <a:rPr lang="en-US" dirty="0"/>
                  <a:t>Adjustment for anticipation yields smaller </a:t>
                </a:r>
                <a14:m>
                  <m:oMath xmlns:m="http://schemas.openxmlformats.org/officeDocument/2006/math">
                    <m:r>
                      <a:rPr lang="en-US" b="0" i="1" smtClean="0">
                        <a:latin typeface="Cambria Math" panose="02040503050406030204" pitchFamily="18" charset="0"/>
                      </a:rPr>
                      <m:t>𝐴𝑇𝑇</m:t>
                    </m:r>
                    <m:r>
                      <a:rPr lang="en-US" i="1">
                        <a:latin typeface="Cambria Math" panose="02040503050406030204" pitchFamily="18" charset="0"/>
                      </a:rPr>
                      <m:t>=−0.0</m:t>
                    </m:r>
                    <m:r>
                      <a:rPr lang="en-US" b="0" i="1" smtClean="0">
                        <a:latin typeface="Cambria Math" panose="02040503050406030204" pitchFamily="18" charset="0"/>
                      </a:rPr>
                      <m:t>60 </m:t>
                    </m:r>
                    <m:d>
                      <m:dPr>
                        <m:ctrlPr>
                          <a:rPr lang="en-US" b="0" i="1" smtClean="0">
                            <a:latin typeface="Cambria Math" panose="02040503050406030204" pitchFamily="18" charset="0"/>
                          </a:rPr>
                        </m:ctrlPr>
                      </m:dPr>
                      <m:e>
                        <m:r>
                          <a:rPr lang="en-US" b="0" i="1" smtClean="0">
                            <a:latin typeface="Cambria Math" panose="02040503050406030204" pitchFamily="18" charset="0"/>
                          </a:rPr>
                          <m:t>𝑆𝐸</m:t>
                        </m:r>
                        <m:r>
                          <a:rPr lang="en-US" b="0" i="1" smtClean="0">
                            <a:latin typeface="Cambria Math" panose="02040503050406030204" pitchFamily="18" charset="0"/>
                          </a:rPr>
                          <m:t>=0.016</m:t>
                        </m:r>
                      </m:e>
                    </m:d>
                    <m:r>
                      <a:rPr lang="en-US" i="1">
                        <a:latin typeface="Cambria Math" panose="02040503050406030204" pitchFamily="18" charset="0"/>
                      </a:rPr>
                      <m:t> </m:t>
                    </m:r>
                  </m:oMath>
                </a14:m>
                <a:endParaRPr lang="en-US" dirty="0"/>
              </a:p>
              <a:p>
                <a:pPr lvl="1"/>
                <a:endParaRPr lang="en-US" dirty="0"/>
              </a:p>
              <a:p>
                <a:r>
                  <a:rPr lang="en-US" dirty="0"/>
                  <a:t>The group-time estimator of Callaway and </a:t>
                </a:r>
                <a:r>
                  <a:rPr lang="en-US" dirty="0" err="1"/>
                  <a:t>Sant’Anna</a:t>
                </a:r>
                <a:r>
                  <a:rPr lang="en-US" dirty="0"/>
                  <a:t> (2021) overcomes many of the problems identified with </a:t>
                </a:r>
                <a:r>
                  <a:rPr lang="en-US" dirty="0" err="1"/>
                  <a:t>TWFE</a:t>
                </a:r>
                <a:r>
                  <a:rPr lang="en-US" dirty="0"/>
                  <a:t>, namely the “forbidden comparisons”</a:t>
                </a:r>
              </a:p>
              <a:p>
                <a:pPr lvl="1"/>
                <a:r>
                  <a:rPr lang="en-US" dirty="0"/>
                  <a:t>There are other estimators, but this is arguably the most common at the moment</a:t>
                </a:r>
              </a:p>
            </p:txBody>
          </p:sp>
        </mc:Choice>
        <mc:Fallback xmlns="">
          <p:sp>
            <p:nvSpPr>
              <p:cNvPr id="3" name="Content Placeholder 2">
                <a:extLst>
                  <a:ext uri="{FF2B5EF4-FFF2-40B4-BE49-F238E27FC236}">
                    <a16:creationId xmlns:a16="http://schemas.microsoft.com/office/drawing/2014/main" id="{A66C3030-C1CB-95D8-EF06-E5ADF038B375}"/>
                  </a:ext>
                </a:extLst>
              </p:cNvPr>
              <p:cNvSpPr>
                <a:spLocks noGrp="1" noRot="1" noChangeAspect="1" noMove="1" noResize="1" noEditPoints="1" noAdjustHandles="1" noChangeArrowheads="1" noChangeShapeType="1" noTextEdit="1"/>
              </p:cNvSpPr>
              <p:nvPr>
                <p:ph idx="1"/>
              </p:nvPr>
            </p:nvSpPr>
            <p:spPr>
              <a:blipFill>
                <a:blip r:embed="rId2"/>
                <a:stretch>
                  <a:fillRect l="-923" t="-1206" r="-76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397254F-FAED-C947-CAA2-4A32C1ADD7B9}"/>
              </a:ext>
            </a:extLst>
          </p:cNvPr>
          <p:cNvSpPr>
            <a:spLocks noGrp="1"/>
          </p:cNvSpPr>
          <p:nvPr>
            <p:ph type="sldNum" sz="quarter" idx="12"/>
          </p:nvPr>
        </p:nvSpPr>
        <p:spPr/>
        <p:txBody>
          <a:bodyPr/>
          <a:lstStyle/>
          <a:p>
            <a:fld id="{653EC2E9-BBB0-4E49-A88D-C677C9DC5719}" type="slidenum">
              <a:rPr lang="en-US" smtClean="0"/>
              <a:t>38</a:t>
            </a:fld>
            <a:endParaRPr lang="en-US" dirty="0"/>
          </a:p>
        </p:txBody>
      </p:sp>
    </p:spTree>
    <p:extLst>
      <p:ext uri="{BB962C8B-B14F-4D97-AF65-F5344CB8AC3E}">
        <p14:creationId xmlns:p14="http://schemas.microsoft.com/office/powerpoint/2010/main" val="40761841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E5AFE-380C-D89C-4121-47BBCFDA4F10}"/>
              </a:ext>
            </a:extLst>
          </p:cNvPr>
          <p:cNvSpPr>
            <a:spLocks noGrp="1"/>
          </p:cNvSpPr>
          <p:nvPr>
            <p:ph type="title"/>
          </p:nvPr>
        </p:nvSpPr>
        <p:spPr/>
        <p:txBody>
          <a:bodyPr/>
          <a:lstStyle/>
          <a:p>
            <a:r>
              <a:rPr lang="en-US" dirty="0"/>
              <a:t>General Comments on Difference in Differences</a:t>
            </a:r>
          </a:p>
        </p:txBody>
      </p:sp>
      <p:sp>
        <p:nvSpPr>
          <p:cNvPr id="3" name="Content Placeholder 2">
            <a:extLst>
              <a:ext uri="{FF2B5EF4-FFF2-40B4-BE49-F238E27FC236}">
                <a16:creationId xmlns:a16="http://schemas.microsoft.com/office/drawing/2014/main" id="{43451923-C3B7-26ED-5AF6-6D81A2FA5E80}"/>
              </a:ext>
            </a:extLst>
          </p:cNvPr>
          <p:cNvSpPr>
            <a:spLocks noGrp="1"/>
          </p:cNvSpPr>
          <p:nvPr>
            <p:ph idx="1"/>
          </p:nvPr>
        </p:nvSpPr>
        <p:spPr/>
        <p:txBody>
          <a:bodyPr>
            <a:normAutofit/>
          </a:bodyPr>
          <a:lstStyle/>
          <a:p>
            <a:r>
              <a:rPr lang="en-US" dirty="0"/>
              <a:t>Estimation of DID from </a:t>
            </a:r>
            <a:r>
              <a:rPr lang="en-US" dirty="0" err="1"/>
              <a:t>TWFE</a:t>
            </a:r>
            <a:r>
              <a:rPr lang="en-US" dirty="0"/>
              <a:t> gets complicated with staggered treatment entry</a:t>
            </a:r>
          </a:p>
          <a:p>
            <a:pPr lvl="1"/>
            <a:r>
              <a:rPr lang="en-US" dirty="0"/>
              <a:t>Inappropriate comparisons </a:t>
            </a:r>
            <a:r>
              <a:rPr lang="en-US" dirty="0">
                <a:sym typeface="Symbol" panose="05050102010706020507" pitchFamily="18" charset="2"/>
              </a:rPr>
              <a:t> </a:t>
            </a:r>
            <a:r>
              <a:rPr lang="en-US" dirty="0"/>
              <a:t>Subjects that have already been treated get used as comparison units, despite having been treated</a:t>
            </a:r>
          </a:p>
          <a:p>
            <a:pPr lvl="1"/>
            <a:r>
              <a:rPr lang="en-US" dirty="0"/>
              <a:t>Heterogeneity in ATTs </a:t>
            </a:r>
            <a:r>
              <a:rPr lang="en-US" dirty="0">
                <a:sym typeface="Symbol" panose="05050102010706020507" pitchFamily="18" charset="2"/>
              </a:rPr>
              <a:t> If the ATT varies </a:t>
            </a:r>
            <a:r>
              <a:rPr lang="en-US" dirty="0"/>
              <a:t>over (relative) time or across treatment cohorts, there is no longer any single ATT, so a more robust method is required</a:t>
            </a:r>
          </a:p>
          <a:p>
            <a:pPr lvl="1"/>
            <a:r>
              <a:rPr lang="en-US" dirty="0"/>
              <a:t>Anticipatory effects and non-parallel trends </a:t>
            </a:r>
            <a:r>
              <a:rPr lang="en-US" dirty="0">
                <a:sym typeface="Symbol" panose="05050102010706020507" pitchFamily="18" charset="2"/>
              </a:rPr>
              <a:t> These are not unique to staggered DID, but pre-screening bias and statistical power are key concerns with tests of “</a:t>
            </a:r>
            <a:r>
              <a:rPr lang="en-US" dirty="0" err="1">
                <a:sym typeface="Symbol" panose="05050102010706020507" pitchFamily="18" charset="2"/>
              </a:rPr>
              <a:t>pretrends</a:t>
            </a:r>
            <a:r>
              <a:rPr lang="en-US" dirty="0">
                <a:sym typeface="Symbol" panose="05050102010706020507" pitchFamily="18" charset="2"/>
              </a:rPr>
              <a:t>”</a:t>
            </a:r>
            <a:endParaRPr lang="en-US" dirty="0"/>
          </a:p>
          <a:p>
            <a:pPr lvl="1"/>
            <a:endParaRPr lang="en-US" dirty="0"/>
          </a:p>
          <a:p>
            <a:r>
              <a:rPr lang="en-US" dirty="0"/>
              <a:t>We just scratched the surface, but good guides to estimators (and software) are in Roth et al. (2023) and de </a:t>
            </a:r>
            <a:r>
              <a:rPr lang="en-US" dirty="0" err="1"/>
              <a:t>Chaisemartin</a:t>
            </a:r>
            <a:r>
              <a:rPr lang="en-US" dirty="0"/>
              <a:t> and </a:t>
            </a:r>
            <a:r>
              <a:rPr lang="en-US" dirty="0" err="1"/>
              <a:t>D’Haultfœuille</a:t>
            </a:r>
            <a:r>
              <a:rPr lang="en-US" dirty="0"/>
              <a:t> (2023)</a:t>
            </a:r>
          </a:p>
        </p:txBody>
      </p:sp>
      <p:sp>
        <p:nvSpPr>
          <p:cNvPr id="4" name="Slide Number Placeholder 3">
            <a:extLst>
              <a:ext uri="{FF2B5EF4-FFF2-40B4-BE49-F238E27FC236}">
                <a16:creationId xmlns:a16="http://schemas.microsoft.com/office/drawing/2014/main" id="{33DEA830-66DE-AD51-02DB-933CDF473B35}"/>
              </a:ext>
            </a:extLst>
          </p:cNvPr>
          <p:cNvSpPr>
            <a:spLocks noGrp="1"/>
          </p:cNvSpPr>
          <p:nvPr>
            <p:ph type="sldNum" sz="quarter" idx="12"/>
          </p:nvPr>
        </p:nvSpPr>
        <p:spPr/>
        <p:txBody>
          <a:bodyPr/>
          <a:lstStyle/>
          <a:p>
            <a:fld id="{653EC2E9-BBB0-4E49-A88D-C677C9DC5719}" type="slidenum">
              <a:rPr lang="en-US" smtClean="0"/>
              <a:t>39</a:t>
            </a:fld>
            <a:endParaRPr lang="en-US" dirty="0"/>
          </a:p>
        </p:txBody>
      </p:sp>
    </p:spTree>
    <p:extLst>
      <p:ext uri="{BB962C8B-B14F-4D97-AF65-F5344CB8AC3E}">
        <p14:creationId xmlns:p14="http://schemas.microsoft.com/office/powerpoint/2010/main" val="4041605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41535-CFFE-4D3A-9EE8-4CBC3C344F8A}"/>
              </a:ext>
            </a:extLst>
          </p:cNvPr>
          <p:cNvSpPr>
            <a:spLocks noGrp="1"/>
          </p:cNvSpPr>
          <p:nvPr>
            <p:ph type="ctrTitle"/>
          </p:nvPr>
        </p:nvSpPr>
        <p:spPr/>
        <p:txBody>
          <a:bodyPr/>
          <a:lstStyle/>
          <a:p>
            <a:r>
              <a:rPr lang="en-US"/>
              <a:t>Quasi-Experimental Design</a:t>
            </a:r>
            <a:endParaRPr lang="en-US" dirty="0"/>
          </a:p>
        </p:txBody>
      </p:sp>
      <p:sp>
        <p:nvSpPr>
          <p:cNvPr id="3" name="Subtitle 2">
            <a:extLst>
              <a:ext uri="{FF2B5EF4-FFF2-40B4-BE49-F238E27FC236}">
                <a16:creationId xmlns:a16="http://schemas.microsoft.com/office/drawing/2014/main" id="{446D980F-D20E-4A61-A993-1EE7C9F9C56D}"/>
              </a:ext>
            </a:extLst>
          </p:cNvPr>
          <p:cNvSpPr>
            <a:spLocks noGrp="1"/>
          </p:cNvSpPr>
          <p:nvPr>
            <p:ph type="subTitle" idx="1"/>
          </p:nvPr>
        </p:nvSpPr>
        <p:spPr/>
        <p:txBody>
          <a:bodyPr/>
          <a:lstStyle/>
          <a:p>
            <a:r>
              <a:rPr lang="en-US" dirty="0"/>
              <a:t>Impact of Criminal Conviction on Employment</a:t>
            </a:r>
          </a:p>
        </p:txBody>
      </p:sp>
    </p:spTree>
    <p:extLst>
      <p:ext uri="{BB962C8B-B14F-4D97-AF65-F5344CB8AC3E}">
        <p14:creationId xmlns:p14="http://schemas.microsoft.com/office/powerpoint/2010/main" val="2264869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C894-F16C-4161-CE59-5E42A377E25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06DDE47-6EBB-57E6-43A5-8C71FCFDB2BF}"/>
              </a:ext>
            </a:extLst>
          </p:cNvPr>
          <p:cNvSpPr>
            <a:spLocks noGrp="1"/>
          </p:cNvSpPr>
          <p:nvPr>
            <p:ph idx="1"/>
          </p:nvPr>
        </p:nvSpPr>
        <p:spPr/>
        <p:txBody>
          <a:bodyPr>
            <a:normAutofit/>
          </a:bodyPr>
          <a:lstStyle/>
          <a:p>
            <a:r>
              <a:rPr lang="en-US" sz="2000" dirty="0" err="1"/>
              <a:t>Athey</a:t>
            </a:r>
            <a:r>
              <a:rPr lang="en-US" sz="2000" dirty="0"/>
              <a:t>, Susan, and Guido W. </a:t>
            </a:r>
            <a:r>
              <a:rPr lang="en-US" sz="2000" dirty="0" err="1"/>
              <a:t>Imbens</a:t>
            </a:r>
            <a:r>
              <a:rPr lang="en-US" sz="2000" dirty="0"/>
              <a:t>. 2022. Design-based analysis in difference-in-differences settings with staggered adoption. Journal of Econometrics 226: 62–79.</a:t>
            </a:r>
          </a:p>
          <a:p>
            <a:r>
              <a:rPr lang="en-US" sz="2000" dirty="0"/>
              <a:t>Callaway, </a:t>
            </a:r>
            <a:r>
              <a:rPr lang="en-US" sz="2000" dirty="0" err="1"/>
              <a:t>Brantly</a:t>
            </a:r>
            <a:r>
              <a:rPr lang="en-US" sz="2000" dirty="0"/>
              <a:t>, and Pedro H. C. </a:t>
            </a:r>
            <a:r>
              <a:rPr lang="en-US" sz="2000" dirty="0" err="1"/>
              <a:t>Sant’Anna</a:t>
            </a:r>
            <a:r>
              <a:rPr lang="en-US" sz="2000" dirty="0"/>
              <a:t>. 2021. Difference-in-differences with multiple time periods. Journal of Econometrics 225: 200–230.</a:t>
            </a:r>
          </a:p>
          <a:p>
            <a:r>
              <a:rPr lang="en-US" sz="2000" dirty="0"/>
              <a:t>de </a:t>
            </a:r>
            <a:r>
              <a:rPr lang="en-US" sz="2000" dirty="0" err="1"/>
              <a:t>Chaisemartin</a:t>
            </a:r>
            <a:r>
              <a:rPr lang="en-US" sz="2000" dirty="0"/>
              <a:t>, Clément, and Xavier </a:t>
            </a:r>
            <a:r>
              <a:rPr lang="en-US" sz="2000" dirty="0" err="1"/>
              <a:t>D’Haultfœuille</a:t>
            </a:r>
            <a:r>
              <a:rPr lang="en-US" sz="2000" dirty="0"/>
              <a:t>. 2020. Two-way fixed effects estimators with heterogeneous treatment effects. American Economic Review 110: 2964–2996.</a:t>
            </a:r>
          </a:p>
          <a:p>
            <a:r>
              <a:rPr lang="en-US" sz="2000" dirty="0"/>
              <a:t>de </a:t>
            </a:r>
            <a:r>
              <a:rPr lang="en-US" sz="2000" dirty="0" err="1"/>
              <a:t>Chaisemartin</a:t>
            </a:r>
            <a:r>
              <a:rPr lang="en-US" sz="2000" dirty="0"/>
              <a:t>, Clément, and Xavier </a:t>
            </a:r>
            <a:r>
              <a:rPr lang="en-US" sz="2000" dirty="0" err="1"/>
              <a:t>D’Haultfœuille</a:t>
            </a:r>
            <a:r>
              <a:rPr lang="en-US" sz="2000" dirty="0"/>
              <a:t>. 2023. Two-way fixed effects and differences-in-differences with heterogeneous treatment effects: A survey. Econometrics Journal, in press.</a:t>
            </a:r>
          </a:p>
          <a:p>
            <a:r>
              <a:rPr lang="en-US" sz="2000" dirty="0"/>
              <a:t>Goodman-Bacon, Andrew. 2021. Difference-in-differences with variation in treatment timing. Journal of Econometrics 225: 254–277.</a:t>
            </a:r>
          </a:p>
          <a:p>
            <a:r>
              <a:rPr lang="en-US" sz="2000" dirty="0"/>
              <a:t>Roth, Jonathan, Pedro H. C. </a:t>
            </a:r>
            <a:r>
              <a:rPr lang="en-US" sz="2000" dirty="0" err="1"/>
              <a:t>Sant’Anna</a:t>
            </a:r>
            <a:r>
              <a:rPr lang="en-US" sz="2000" dirty="0"/>
              <a:t>, Alyssa </a:t>
            </a:r>
            <a:r>
              <a:rPr lang="en-US" sz="2000" dirty="0" err="1"/>
              <a:t>Bilinski</a:t>
            </a:r>
            <a:r>
              <a:rPr lang="en-US" sz="2000" dirty="0"/>
              <a:t>, and John Poe. 2023. What’s trending in difference-in-differences? A synthesis of the recent econometrics literature. Journal of Econometrics 235: 2218–2244.</a:t>
            </a:r>
          </a:p>
          <a:p>
            <a:r>
              <a:rPr lang="en-US" sz="2000" dirty="0"/>
              <a:t>Sun, </a:t>
            </a:r>
            <a:r>
              <a:rPr lang="en-US" sz="2000" dirty="0" err="1"/>
              <a:t>Liyang</a:t>
            </a:r>
            <a:r>
              <a:rPr lang="en-US" sz="2000" dirty="0"/>
              <a:t>, and Sarah Abraham. 2021. Estimating dynamic treatment effects in event studies with heterogeneous treatment effects. Journal of Econometrics 225: 175–199. </a:t>
            </a:r>
          </a:p>
        </p:txBody>
      </p:sp>
      <p:sp>
        <p:nvSpPr>
          <p:cNvPr id="4" name="Slide Number Placeholder 3">
            <a:extLst>
              <a:ext uri="{FF2B5EF4-FFF2-40B4-BE49-F238E27FC236}">
                <a16:creationId xmlns:a16="http://schemas.microsoft.com/office/drawing/2014/main" id="{83E38D53-4A7D-8689-4C9D-F05C89339041}"/>
              </a:ext>
            </a:extLst>
          </p:cNvPr>
          <p:cNvSpPr>
            <a:spLocks noGrp="1"/>
          </p:cNvSpPr>
          <p:nvPr>
            <p:ph type="sldNum" sz="quarter" idx="12"/>
          </p:nvPr>
        </p:nvSpPr>
        <p:spPr/>
        <p:txBody>
          <a:bodyPr/>
          <a:lstStyle/>
          <a:p>
            <a:fld id="{653EC2E9-BBB0-4E49-A88D-C677C9DC5719}" type="slidenum">
              <a:rPr lang="en-US" smtClean="0"/>
              <a:t>40</a:t>
            </a:fld>
            <a:endParaRPr lang="en-US" dirty="0"/>
          </a:p>
        </p:txBody>
      </p:sp>
    </p:spTree>
    <p:extLst>
      <p:ext uri="{BB962C8B-B14F-4D97-AF65-F5344CB8AC3E}">
        <p14:creationId xmlns:p14="http://schemas.microsoft.com/office/powerpoint/2010/main" val="3806616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CAC94-0893-4855-9952-16E1F7E880BB}"/>
              </a:ext>
            </a:extLst>
          </p:cNvPr>
          <p:cNvSpPr>
            <a:spLocks noGrp="1"/>
          </p:cNvSpPr>
          <p:nvPr>
            <p:ph type="title"/>
          </p:nvPr>
        </p:nvSpPr>
        <p:spPr/>
        <p:txBody>
          <a:bodyPr/>
          <a:lstStyle/>
          <a:p>
            <a:r>
              <a:rPr lang="en-US" dirty="0"/>
              <a:t>Conviction Data</a:t>
            </a:r>
          </a:p>
        </p:txBody>
      </p:sp>
      <p:sp>
        <p:nvSpPr>
          <p:cNvPr id="3" name="Content Placeholder 2">
            <a:extLst>
              <a:ext uri="{FF2B5EF4-FFF2-40B4-BE49-F238E27FC236}">
                <a16:creationId xmlns:a16="http://schemas.microsoft.com/office/drawing/2014/main" id="{3E62323D-2198-42C0-9067-79233734C392}"/>
              </a:ext>
            </a:extLst>
          </p:cNvPr>
          <p:cNvSpPr>
            <a:spLocks noGrp="1"/>
          </p:cNvSpPr>
          <p:nvPr>
            <p:ph idx="1"/>
          </p:nvPr>
        </p:nvSpPr>
        <p:spPr/>
        <p:txBody>
          <a:bodyPr/>
          <a:lstStyle/>
          <a:p>
            <a:r>
              <a:rPr lang="en-US" dirty="0"/>
              <a:t>conviction-work.csv</a:t>
            </a:r>
          </a:p>
        </p:txBody>
      </p:sp>
      <p:sp>
        <p:nvSpPr>
          <p:cNvPr id="4" name="Slide Number Placeholder 3">
            <a:extLst>
              <a:ext uri="{FF2B5EF4-FFF2-40B4-BE49-F238E27FC236}">
                <a16:creationId xmlns:a16="http://schemas.microsoft.com/office/drawing/2014/main" id="{3F2DA9FA-7D19-47BD-9B54-F1FBA009394C}"/>
              </a:ext>
            </a:extLst>
          </p:cNvPr>
          <p:cNvSpPr>
            <a:spLocks noGrp="1"/>
          </p:cNvSpPr>
          <p:nvPr>
            <p:ph type="sldNum" sz="quarter" idx="12"/>
          </p:nvPr>
        </p:nvSpPr>
        <p:spPr/>
        <p:txBody>
          <a:bodyPr/>
          <a:lstStyle/>
          <a:p>
            <a:fld id="{653EC2E9-BBB0-4E49-A88D-C677C9DC5719}" type="slidenum">
              <a:rPr lang="en-US" smtClean="0"/>
              <a:t>5</a:t>
            </a:fld>
            <a:endParaRPr lang="en-US" dirty="0"/>
          </a:p>
        </p:txBody>
      </p:sp>
      <p:graphicFrame>
        <p:nvGraphicFramePr>
          <p:cNvPr id="5" name="Table 5">
            <a:extLst>
              <a:ext uri="{FF2B5EF4-FFF2-40B4-BE49-F238E27FC236}">
                <a16:creationId xmlns:a16="http://schemas.microsoft.com/office/drawing/2014/main" id="{566A6DD7-5280-4510-8A3B-39655708DCF4}"/>
              </a:ext>
            </a:extLst>
          </p:cNvPr>
          <p:cNvGraphicFramePr>
            <a:graphicFrameLocks noGrp="1"/>
          </p:cNvGraphicFramePr>
          <p:nvPr>
            <p:extLst>
              <p:ext uri="{D42A27DB-BD31-4B8C-83A1-F6EECF244321}">
                <p14:modId xmlns:p14="http://schemas.microsoft.com/office/powerpoint/2010/main" val="2484245420"/>
              </p:ext>
            </p:extLst>
          </p:nvPr>
        </p:nvGraphicFramePr>
        <p:xfrm>
          <a:off x="1798320" y="2461958"/>
          <a:ext cx="8595360" cy="4038600"/>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2303908443"/>
                    </a:ext>
                  </a:extLst>
                </a:gridCol>
                <a:gridCol w="6004560">
                  <a:extLst>
                    <a:ext uri="{9D8B030D-6E8A-4147-A177-3AD203B41FA5}">
                      <a16:colId xmlns:a16="http://schemas.microsoft.com/office/drawing/2014/main" val="587482935"/>
                    </a:ext>
                  </a:extLst>
                </a:gridCol>
              </a:tblGrid>
              <a:tr h="235516">
                <a:tc>
                  <a:txBody>
                    <a:bodyPr/>
                    <a:lstStyle/>
                    <a:p>
                      <a:r>
                        <a:rPr lang="en-US" sz="1800" dirty="0">
                          <a:latin typeface="+mj-lt"/>
                        </a:rPr>
                        <a:t>Variable</a:t>
                      </a:r>
                    </a:p>
                  </a:txBody>
                  <a:tcPr anchor="ctr"/>
                </a:tc>
                <a:tc>
                  <a:txBody>
                    <a:bodyPr/>
                    <a:lstStyle/>
                    <a:p>
                      <a:r>
                        <a:rPr lang="en-US" sz="1800" dirty="0">
                          <a:latin typeface="+mj-lt"/>
                        </a:rPr>
                        <a:t>Description</a:t>
                      </a:r>
                    </a:p>
                  </a:txBody>
                  <a:tcPr anchor="ctr"/>
                </a:tc>
                <a:extLst>
                  <a:ext uri="{0D108BD9-81ED-4DB2-BD59-A6C34878D82A}">
                    <a16:rowId xmlns:a16="http://schemas.microsoft.com/office/drawing/2014/main" val="156009643"/>
                  </a:ext>
                </a:extLst>
              </a:tr>
              <a:tr h="197081">
                <a:tc>
                  <a:txBody>
                    <a:bodyPr/>
                    <a:lstStyle/>
                    <a:p>
                      <a:pPr algn="l" fontAlgn="t"/>
                      <a:r>
                        <a:rPr lang="en-US" sz="1800" i="1" dirty="0">
                          <a:solidFill>
                            <a:schemeClr val="tx1"/>
                          </a:solidFill>
                          <a:effectLst/>
                          <a:latin typeface="+mj-lt"/>
                        </a:rPr>
                        <a:t>id</a:t>
                      </a:r>
                    </a:p>
                  </a:txBody>
                  <a:tcPr marL="15875" marR="15875" marT="15875" marB="15875" anchor="ctr"/>
                </a:tc>
                <a:tc>
                  <a:txBody>
                    <a:bodyPr/>
                    <a:lstStyle/>
                    <a:p>
                      <a:pPr algn="l" fontAlgn="t"/>
                      <a:r>
                        <a:rPr lang="en-US" sz="1800" dirty="0">
                          <a:solidFill>
                            <a:schemeClr val="tx1"/>
                          </a:solidFill>
                          <a:effectLst/>
                          <a:latin typeface="+mj-lt"/>
                        </a:rPr>
                        <a:t>Unique respondent ID.</a:t>
                      </a:r>
                    </a:p>
                  </a:txBody>
                  <a:tcPr marL="15875" marR="15875" marT="15875" marB="15875" anchor="ctr"/>
                </a:tc>
                <a:extLst>
                  <a:ext uri="{0D108BD9-81ED-4DB2-BD59-A6C34878D82A}">
                    <a16:rowId xmlns:a16="http://schemas.microsoft.com/office/drawing/2014/main" val="1590184866"/>
                  </a:ext>
                </a:extLst>
              </a:tr>
              <a:tr h="197081">
                <a:tc>
                  <a:txBody>
                    <a:bodyPr/>
                    <a:lstStyle/>
                    <a:p>
                      <a:pPr algn="l" fontAlgn="t"/>
                      <a:r>
                        <a:rPr lang="en-US" sz="1800" i="1" dirty="0">
                          <a:solidFill>
                            <a:schemeClr val="tx1"/>
                          </a:solidFill>
                          <a:effectLst/>
                          <a:latin typeface="+mj-lt"/>
                        </a:rPr>
                        <a:t>male</a:t>
                      </a:r>
                    </a:p>
                  </a:txBody>
                  <a:tcPr marL="15875" marR="15875" marT="15875" marB="15875" anchor="ctr"/>
                </a:tc>
                <a:tc>
                  <a:txBody>
                    <a:bodyPr/>
                    <a:lstStyle/>
                    <a:p>
                      <a:pPr algn="l" fontAlgn="t"/>
                      <a:r>
                        <a:rPr lang="en-US" sz="1800" dirty="0">
                          <a:solidFill>
                            <a:schemeClr val="tx1"/>
                          </a:solidFill>
                          <a:effectLst/>
                          <a:latin typeface="+mj-lt"/>
                        </a:rPr>
                        <a:t>= 1 if male.</a:t>
                      </a:r>
                    </a:p>
                  </a:txBody>
                  <a:tcPr marL="15875" marR="15875" marT="15875" marB="15875" anchor="ctr"/>
                </a:tc>
                <a:extLst>
                  <a:ext uri="{0D108BD9-81ED-4DB2-BD59-A6C34878D82A}">
                    <a16:rowId xmlns:a16="http://schemas.microsoft.com/office/drawing/2014/main" val="1316621977"/>
                  </a:ext>
                </a:extLst>
              </a:tr>
              <a:tr h="197081">
                <a:tc>
                  <a:txBody>
                    <a:bodyPr/>
                    <a:lstStyle/>
                    <a:p>
                      <a:pPr algn="l" fontAlgn="t"/>
                      <a:r>
                        <a:rPr lang="en-US" sz="1800" i="1" dirty="0" err="1">
                          <a:solidFill>
                            <a:schemeClr val="tx1"/>
                          </a:solidFill>
                          <a:effectLst/>
                          <a:latin typeface="+mj-lt"/>
                        </a:rPr>
                        <a:t>minrty</a:t>
                      </a:r>
                      <a:endParaRPr lang="en-US" sz="1800" i="1" dirty="0">
                        <a:solidFill>
                          <a:schemeClr val="tx1"/>
                        </a:solidFill>
                        <a:effectLst/>
                        <a:latin typeface="+mj-lt"/>
                      </a:endParaRPr>
                    </a:p>
                  </a:txBody>
                  <a:tcPr marL="15875" marR="15875" marT="15875" marB="15875" anchor="ctr"/>
                </a:tc>
                <a:tc>
                  <a:txBody>
                    <a:bodyPr/>
                    <a:lstStyle/>
                    <a:p>
                      <a:pPr algn="l" fontAlgn="t"/>
                      <a:r>
                        <a:rPr lang="en-US" sz="1800" dirty="0">
                          <a:solidFill>
                            <a:schemeClr val="tx1"/>
                          </a:solidFill>
                          <a:effectLst/>
                          <a:latin typeface="+mj-lt"/>
                        </a:rPr>
                        <a:t>= 1 if non-white.</a:t>
                      </a:r>
                    </a:p>
                  </a:txBody>
                  <a:tcPr marL="15875" marR="15875" marT="15875" marB="15875" anchor="ctr"/>
                </a:tc>
                <a:extLst>
                  <a:ext uri="{0D108BD9-81ED-4DB2-BD59-A6C34878D82A}">
                    <a16:rowId xmlns:a16="http://schemas.microsoft.com/office/drawing/2014/main" val="1255316608"/>
                  </a:ext>
                </a:extLst>
              </a:tr>
              <a:tr h="197081">
                <a:tc>
                  <a:txBody>
                    <a:bodyPr/>
                    <a:lstStyle/>
                    <a:p>
                      <a:pPr algn="l" fontAlgn="t"/>
                      <a:r>
                        <a:rPr lang="en-US" sz="1800" i="1" dirty="0">
                          <a:solidFill>
                            <a:schemeClr val="tx1"/>
                          </a:solidFill>
                          <a:effectLst/>
                          <a:latin typeface="+mj-lt"/>
                        </a:rPr>
                        <a:t>cohort</a:t>
                      </a:r>
                    </a:p>
                  </a:txBody>
                  <a:tcPr marL="15875" marR="15875" marT="15875" marB="15875" anchor="ctr"/>
                </a:tc>
                <a:tc>
                  <a:txBody>
                    <a:bodyPr/>
                    <a:lstStyle/>
                    <a:p>
                      <a:pPr algn="l" fontAlgn="t"/>
                      <a:r>
                        <a:rPr lang="en-US" sz="1800" dirty="0">
                          <a:solidFill>
                            <a:schemeClr val="tx1"/>
                          </a:solidFill>
                          <a:effectLst/>
                          <a:latin typeface="+mj-lt"/>
                        </a:rPr>
                        <a:t>Age as of year-end 1996.</a:t>
                      </a:r>
                    </a:p>
                  </a:txBody>
                  <a:tcPr marL="15875" marR="15875" marT="15875" marB="15875" anchor="ctr"/>
                </a:tc>
                <a:extLst>
                  <a:ext uri="{0D108BD9-81ED-4DB2-BD59-A6C34878D82A}">
                    <a16:rowId xmlns:a16="http://schemas.microsoft.com/office/drawing/2014/main" val="3854765352"/>
                  </a:ext>
                </a:extLst>
              </a:tr>
              <a:tr h="197081">
                <a:tc>
                  <a:txBody>
                    <a:bodyPr/>
                    <a:lstStyle/>
                    <a:p>
                      <a:pPr algn="l" fontAlgn="t"/>
                      <a:r>
                        <a:rPr lang="en-US" sz="1800" i="1" dirty="0" err="1">
                          <a:solidFill>
                            <a:schemeClr val="tx1"/>
                          </a:solidFill>
                          <a:effectLst/>
                          <a:latin typeface="+mj-lt"/>
                        </a:rPr>
                        <a:t>age_1</a:t>
                      </a:r>
                      <a:r>
                        <a:rPr lang="en-US" sz="1800" i="1" dirty="0">
                          <a:solidFill>
                            <a:schemeClr val="tx1"/>
                          </a:solidFill>
                          <a:effectLst/>
                          <a:latin typeface="+mj-lt"/>
                        </a:rPr>
                        <a:t> – </a:t>
                      </a:r>
                      <a:r>
                        <a:rPr lang="en-US" sz="1800" i="1" dirty="0" err="1">
                          <a:solidFill>
                            <a:schemeClr val="tx1"/>
                          </a:solidFill>
                          <a:effectLst/>
                          <a:latin typeface="+mj-lt"/>
                        </a:rPr>
                        <a:t>age_15</a:t>
                      </a:r>
                      <a:endParaRPr lang="en-US" sz="1800" i="1" dirty="0">
                        <a:solidFill>
                          <a:schemeClr val="tx1"/>
                        </a:solidFill>
                        <a:effectLst/>
                        <a:latin typeface="+mj-lt"/>
                      </a:endParaRPr>
                    </a:p>
                  </a:txBody>
                  <a:tcPr marL="15875" marR="15875" marT="15875" marB="15875" anchor="ctr"/>
                </a:tc>
                <a:tc>
                  <a:txBody>
                    <a:bodyPr/>
                    <a:lstStyle/>
                    <a:p>
                      <a:pPr algn="l" fontAlgn="t"/>
                      <a:r>
                        <a:rPr lang="en-US" sz="1800" dirty="0">
                          <a:solidFill>
                            <a:schemeClr val="tx1"/>
                          </a:solidFill>
                          <a:effectLst/>
                          <a:latin typeface="+mj-lt"/>
                        </a:rPr>
                        <a:t>Age at interview (rounds 1-15).</a:t>
                      </a:r>
                    </a:p>
                  </a:txBody>
                  <a:tcPr marL="15875" marR="15875" marT="15875" marB="15875" anchor="ctr"/>
                </a:tc>
                <a:extLst>
                  <a:ext uri="{0D108BD9-81ED-4DB2-BD59-A6C34878D82A}">
                    <a16:rowId xmlns:a16="http://schemas.microsoft.com/office/drawing/2014/main" val="629330425"/>
                  </a:ext>
                </a:extLst>
              </a:tr>
              <a:tr h="197081">
                <a:tc>
                  <a:txBody>
                    <a:bodyPr/>
                    <a:lstStyle/>
                    <a:p>
                      <a:pPr algn="l" fontAlgn="t"/>
                      <a:r>
                        <a:rPr lang="en-US" sz="1800" i="1" kern="1200" dirty="0">
                          <a:solidFill>
                            <a:schemeClr val="tx1"/>
                          </a:solidFill>
                          <a:effectLst/>
                          <a:latin typeface="+mj-lt"/>
                          <a:ea typeface="+mn-ea"/>
                          <a:cs typeface="+mn-cs"/>
                        </a:rPr>
                        <a:t>work_1 – work_15</a:t>
                      </a:r>
                    </a:p>
                  </a:txBody>
                  <a:tcPr marL="15875" marR="15875" marT="15875" marB="15875" anchor="ctr"/>
                </a:tc>
                <a:tc>
                  <a:txBody>
                    <a:bodyPr/>
                    <a:lstStyle/>
                    <a:p>
                      <a:pPr algn="l" fontAlgn="t"/>
                      <a:r>
                        <a:rPr lang="en-US" sz="1800" dirty="0">
                          <a:solidFill>
                            <a:schemeClr val="tx1"/>
                          </a:solidFill>
                          <a:effectLst/>
                          <a:latin typeface="+mj-lt"/>
                        </a:rPr>
                        <a:t>= 1 if employed since the last interview (rounds 1-15).</a:t>
                      </a:r>
                    </a:p>
                  </a:txBody>
                  <a:tcPr marL="15875" marR="15875" marT="15875" marB="15875" anchor="ctr"/>
                </a:tc>
                <a:extLst>
                  <a:ext uri="{0D108BD9-81ED-4DB2-BD59-A6C34878D82A}">
                    <a16:rowId xmlns:a16="http://schemas.microsoft.com/office/drawing/2014/main" val="2539736648"/>
                  </a:ext>
                </a:extLst>
              </a:tr>
              <a:tr h="197081">
                <a:tc>
                  <a:txBody>
                    <a:bodyPr/>
                    <a:lstStyle/>
                    <a:p>
                      <a:pPr algn="l" fontAlgn="t"/>
                      <a:r>
                        <a:rPr lang="en-US" sz="1800" i="1" kern="1200" dirty="0">
                          <a:solidFill>
                            <a:schemeClr val="tx1"/>
                          </a:solidFill>
                          <a:effectLst/>
                          <a:latin typeface="+mj-lt"/>
                          <a:ea typeface="+mn-ea"/>
                          <a:cs typeface="+mn-cs"/>
                        </a:rPr>
                        <a:t>arrest_1 – arrest_15</a:t>
                      </a:r>
                    </a:p>
                  </a:txBody>
                  <a:tcPr marL="15875" marR="15875" marT="15875" marB="15875" anchor="ctr"/>
                </a:tc>
                <a:tc>
                  <a:txBody>
                    <a:bodyPr/>
                    <a:lstStyle/>
                    <a:p>
                      <a:pPr algn="l" fontAlgn="t"/>
                      <a:r>
                        <a:rPr lang="en-US" sz="1800" dirty="0">
                          <a:solidFill>
                            <a:schemeClr val="tx1"/>
                          </a:solidFill>
                          <a:effectLst/>
                          <a:latin typeface="+mj-lt"/>
                        </a:rPr>
                        <a:t>= 1 if arrested since the last interview (rounds 1-15).</a:t>
                      </a:r>
                    </a:p>
                  </a:txBody>
                  <a:tcPr marL="15875" marR="15875" marT="15875" marB="15875" anchor="ctr"/>
                </a:tc>
                <a:extLst>
                  <a:ext uri="{0D108BD9-81ED-4DB2-BD59-A6C34878D82A}">
                    <a16:rowId xmlns:a16="http://schemas.microsoft.com/office/drawing/2014/main" val="780870488"/>
                  </a:ext>
                </a:extLst>
              </a:tr>
              <a:tr h="197081">
                <a:tc>
                  <a:txBody>
                    <a:bodyPr/>
                    <a:lstStyle/>
                    <a:p>
                      <a:pPr algn="l" fontAlgn="t"/>
                      <a:r>
                        <a:rPr lang="en-US" sz="1800" i="1" kern="1200" dirty="0" err="1">
                          <a:solidFill>
                            <a:schemeClr val="tx1"/>
                          </a:solidFill>
                          <a:effectLst/>
                          <a:latin typeface="+mj-lt"/>
                          <a:ea typeface="+mn-ea"/>
                          <a:cs typeface="+mn-cs"/>
                        </a:rPr>
                        <a:t>convic_1</a:t>
                      </a:r>
                      <a:r>
                        <a:rPr lang="en-US" sz="1800" i="1" kern="1200" dirty="0">
                          <a:solidFill>
                            <a:schemeClr val="tx1"/>
                          </a:solidFill>
                          <a:effectLst/>
                          <a:latin typeface="+mj-lt"/>
                          <a:ea typeface="+mn-ea"/>
                          <a:cs typeface="+mn-cs"/>
                        </a:rPr>
                        <a:t> – </a:t>
                      </a:r>
                      <a:r>
                        <a:rPr lang="en-US" sz="1800" i="1" kern="1200" dirty="0" err="1">
                          <a:solidFill>
                            <a:schemeClr val="tx1"/>
                          </a:solidFill>
                          <a:effectLst/>
                          <a:latin typeface="+mj-lt"/>
                          <a:ea typeface="+mn-ea"/>
                          <a:cs typeface="+mn-cs"/>
                        </a:rPr>
                        <a:t>convic_15</a:t>
                      </a:r>
                      <a:endParaRPr lang="en-US" sz="1800" i="1" kern="1200" dirty="0">
                        <a:solidFill>
                          <a:schemeClr val="tx1"/>
                        </a:solidFill>
                        <a:effectLst/>
                        <a:latin typeface="+mj-lt"/>
                        <a:ea typeface="+mn-ea"/>
                        <a:cs typeface="+mn-cs"/>
                      </a:endParaRPr>
                    </a:p>
                  </a:txBody>
                  <a:tcPr marL="15875" marR="15875" marT="15875" marB="15875" anchor="ctr"/>
                </a:tc>
                <a:tc>
                  <a:txBody>
                    <a:bodyPr/>
                    <a:lstStyle/>
                    <a:p>
                      <a:pPr algn="l" fontAlgn="t"/>
                      <a:r>
                        <a:rPr lang="en-US" sz="1800" dirty="0">
                          <a:solidFill>
                            <a:schemeClr val="tx1"/>
                          </a:solidFill>
                          <a:effectLst/>
                          <a:latin typeface="+mj-lt"/>
                        </a:rPr>
                        <a:t>= 1 if convicted since the last interview (rounds 1-15).</a:t>
                      </a:r>
                    </a:p>
                  </a:txBody>
                  <a:tcPr marL="15875" marR="15875" marT="15875" marB="15875" anchor="ctr"/>
                </a:tc>
                <a:extLst>
                  <a:ext uri="{0D108BD9-81ED-4DB2-BD59-A6C34878D82A}">
                    <a16:rowId xmlns:a16="http://schemas.microsoft.com/office/drawing/2014/main" val="1141990424"/>
                  </a:ext>
                </a:extLst>
              </a:tr>
              <a:tr h="197081">
                <a:tc>
                  <a:txBody>
                    <a:bodyPr/>
                    <a:lstStyle/>
                    <a:p>
                      <a:pPr algn="l" fontAlgn="t"/>
                      <a:r>
                        <a:rPr lang="en-US" sz="1800" i="1" kern="1200" dirty="0">
                          <a:solidFill>
                            <a:schemeClr val="tx1"/>
                          </a:solidFill>
                          <a:effectLst/>
                          <a:latin typeface="+mj-lt"/>
                          <a:ea typeface="+mn-ea"/>
                          <a:cs typeface="+mn-cs"/>
                        </a:rPr>
                        <a:t>age1arrest</a:t>
                      </a:r>
                    </a:p>
                  </a:txBody>
                  <a:tcPr marL="15875" marR="15875" marT="15875" marB="15875" anchor="ctr"/>
                </a:tc>
                <a:tc>
                  <a:txBody>
                    <a:bodyPr/>
                    <a:lstStyle/>
                    <a:p>
                      <a:pPr algn="l" fontAlgn="t"/>
                      <a:r>
                        <a:rPr lang="en-US" sz="1800" dirty="0">
                          <a:solidFill>
                            <a:schemeClr val="tx1"/>
                          </a:solidFill>
                          <a:effectLst/>
                          <a:latin typeface="+mj-lt"/>
                        </a:rPr>
                        <a:t>Age (at interview) of first reported arrest.</a:t>
                      </a:r>
                    </a:p>
                  </a:txBody>
                  <a:tcPr marL="15875" marR="15875" marT="15875" marB="15875" anchor="ctr"/>
                </a:tc>
                <a:extLst>
                  <a:ext uri="{0D108BD9-81ED-4DB2-BD59-A6C34878D82A}">
                    <a16:rowId xmlns:a16="http://schemas.microsoft.com/office/drawing/2014/main" val="3691587734"/>
                  </a:ext>
                </a:extLst>
              </a:tr>
              <a:tr h="197081">
                <a:tc>
                  <a:txBody>
                    <a:bodyPr/>
                    <a:lstStyle/>
                    <a:p>
                      <a:pPr algn="l" fontAlgn="t"/>
                      <a:r>
                        <a:rPr lang="en-US" sz="1800" i="1" kern="1200" dirty="0">
                          <a:solidFill>
                            <a:schemeClr val="tx1"/>
                          </a:solidFill>
                          <a:effectLst/>
                          <a:latin typeface="+mj-lt"/>
                          <a:ea typeface="+mn-ea"/>
                          <a:cs typeface="+mn-cs"/>
                        </a:rPr>
                        <a:t>age1convic</a:t>
                      </a:r>
                    </a:p>
                  </a:txBody>
                  <a:tcPr marL="15875" marR="15875" marT="15875" marB="15875" anchor="ctr"/>
                </a:tc>
                <a:tc>
                  <a:txBody>
                    <a:bodyPr/>
                    <a:lstStyle/>
                    <a:p>
                      <a:pPr algn="l" fontAlgn="t"/>
                      <a:r>
                        <a:rPr lang="en-US" sz="1800" dirty="0">
                          <a:solidFill>
                            <a:schemeClr val="tx1"/>
                          </a:solidFill>
                          <a:effectLst/>
                          <a:latin typeface="+mj-lt"/>
                        </a:rPr>
                        <a:t>Age (at interview) of first reported conviction.</a:t>
                      </a:r>
                    </a:p>
                  </a:txBody>
                  <a:tcPr marL="15875" marR="15875" marT="15875" marB="15875" anchor="ctr"/>
                </a:tc>
                <a:extLst>
                  <a:ext uri="{0D108BD9-81ED-4DB2-BD59-A6C34878D82A}">
                    <a16:rowId xmlns:a16="http://schemas.microsoft.com/office/drawing/2014/main" val="3020617979"/>
                  </a:ext>
                </a:extLst>
              </a:tr>
              <a:tr h="197081">
                <a:tc>
                  <a:txBody>
                    <a:bodyPr/>
                    <a:lstStyle/>
                    <a:p>
                      <a:pPr algn="l" fontAlgn="t"/>
                      <a:r>
                        <a:rPr lang="en-US" sz="1800" i="1" kern="1200" dirty="0">
                          <a:solidFill>
                            <a:schemeClr val="tx1"/>
                          </a:solidFill>
                          <a:effectLst/>
                          <a:latin typeface="+mj-lt"/>
                          <a:ea typeface="+mn-ea"/>
                          <a:cs typeface="+mn-cs"/>
                        </a:rPr>
                        <a:t>wave1arrest</a:t>
                      </a:r>
                    </a:p>
                  </a:txBody>
                  <a:tcPr marL="15875" marR="15875" marT="15875" marB="15875" anchor="ctr"/>
                </a:tc>
                <a:tc>
                  <a:txBody>
                    <a:bodyPr/>
                    <a:lstStyle/>
                    <a:p>
                      <a:pPr algn="l" fontAlgn="t"/>
                      <a:r>
                        <a:rPr lang="en-US" sz="1800" dirty="0">
                          <a:solidFill>
                            <a:schemeClr val="tx1"/>
                          </a:solidFill>
                          <a:effectLst/>
                          <a:latin typeface="+mj-lt"/>
                        </a:rPr>
                        <a:t>Interview round of first arrest.</a:t>
                      </a:r>
                    </a:p>
                  </a:txBody>
                  <a:tcPr marL="15875" marR="15875" marT="15875" marB="15875" anchor="ctr"/>
                </a:tc>
                <a:extLst>
                  <a:ext uri="{0D108BD9-81ED-4DB2-BD59-A6C34878D82A}">
                    <a16:rowId xmlns:a16="http://schemas.microsoft.com/office/drawing/2014/main" val="249231645"/>
                  </a:ext>
                </a:extLst>
              </a:tr>
              <a:tr h="197081">
                <a:tc>
                  <a:txBody>
                    <a:bodyPr/>
                    <a:lstStyle/>
                    <a:p>
                      <a:pPr algn="l" fontAlgn="t"/>
                      <a:r>
                        <a:rPr lang="en-US" sz="1800" i="1" kern="1200" dirty="0" err="1">
                          <a:solidFill>
                            <a:schemeClr val="tx1"/>
                          </a:solidFill>
                          <a:effectLst/>
                          <a:latin typeface="+mj-lt"/>
                          <a:ea typeface="+mn-ea"/>
                          <a:cs typeface="+mn-cs"/>
                        </a:rPr>
                        <a:t>wave1convic</a:t>
                      </a:r>
                      <a:endParaRPr lang="en-US" sz="1800" i="1" kern="1200" dirty="0">
                        <a:solidFill>
                          <a:schemeClr val="tx1"/>
                        </a:solidFill>
                        <a:effectLst/>
                        <a:latin typeface="+mj-lt"/>
                        <a:ea typeface="+mn-ea"/>
                        <a:cs typeface="+mn-cs"/>
                      </a:endParaRPr>
                    </a:p>
                  </a:txBody>
                  <a:tcPr marL="15875" marR="15875" marT="15875" marB="15875" anchor="ctr"/>
                </a:tc>
                <a:tc>
                  <a:txBody>
                    <a:bodyPr/>
                    <a:lstStyle/>
                    <a:p>
                      <a:pPr algn="l" fontAlgn="t"/>
                      <a:r>
                        <a:rPr lang="en-US" sz="1800" dirty="0">
                          <a:solidFill>
                            <a:schemeClr val="tx1"/>
                          </a:solidFill>
                          <a:effectLst/>
                          <a:latin typeface="+mj-lt"/>
                        </a:rPr>
                        <a:t>Interview round of first conviction.</a:t>
                      </a:r>
                    </a:p>
                  </a:txBody>
                  <a:tcPr marL="15875" marR="15875" marT="15875" marB="15875" anchor="ctr"/>
                </a:tc>
                <a:extLst>
                  <a:ext uri="{0D108BD9-81ED-4DB2-BD59-A6C34878D82A}">
                    <a16:rowId xmlns:a16="http://schemas.microsoft.com/office/drawing/2014/main" val="2274785803"/>
                  </a:ext>
                </a:extLst>
              </a:tr>
            </a:tbl>
          </a:graphicData>
        </a:graphic>
      </p:graphicFrame>
    </p:spTree>
    <p:extLst>
      <p:ext uri="{BB962C8B-B14F-4D97-AF65-F5344CB8AC3E}">
        <p14:creationId xmlns:p14="http://schemas.microsoft.com/office/powerpoint/2010/main" val="117859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DD51-B978-6F3A-F4E0-C6B0F6B077AD}"/>
              </a:ext>
            </a:extLst>
          </p:cNvPr>
          <p:cNvSpPr>
            <a:spLocks noGrp="1"/>
          </p:cNvSpPr>
          <p:nvPr>
            <p:ph type="title"/>
          </p:nvPr>
        </p:nvSpPr>
        <p:spPr/>
        <p:txBody>
          <a:bodyPr/>
          <a:lstStyle/>
          <a:p>
            <a:r>
              <a:rPr lang="en-US" dirty="0"/>
              <a:t>National Longitudinal Survey of Youth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B01611-D7D1-F0F4-059E-406D60C50A74}"/>
                  </a:ext>
                </a:extLst>
              </p:cNvPr>
              <p:cNvSpPr>
                <a:spLocks noGrp="1"/>
              </p:cNvSpPr>
              <p:nvPr>
                <p:ph idx="1"/>
              </p:nvPr>
            </p:nvSpPr>
            <p:spPr/>
            <p:txBody>
              <a:bodyPr>
                <a:normAutofit/>
              </a:bodyPr>
              <a:lstStyle/>
              <a:p>
                <a:r>
                  <a:rPr lang="en-US" dirty="0">
                    <a:sym typeface="Symbol"/>
                  </a:rPr>
                  <a:t>Nationally representative panel of individuals born 1980-1984</a:t>
                </a:r>
                <a:endParaRPr lang="en-US" dirty="0"/>
              </a:p>
              <a:p>
                <a:pPr lvl="1"/>
                <a:r>
                  <a:rPr lang="en-US" b="0" dirty="0">
                    <a:hlinkClick r:id="rId2"/>
                  </a:rPr>
                  <a:t>https://www.nlsinfo.org/content/cohorts/nlsy97</a:t>
                </a:r>
                <a:r>
                  <a:rPr lang="en-US" b="0" dirty="0"/>
                  <a:t> </a:t>
                </a:r>
              </a:p>
              <a:p>
                <a:pPr lvl="1"/>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=8,984</m:t>
                    </m:r>
                  </m:oMath>
                </a14:m>
                <a:r>
                  <a:rPr lang="en-US" dirty="0"/>
                  <a:t> subjects;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=15</m:t>
                    </m:r>
                  </m:oMath>
                </a14:m>
                <a:r>
                  <a:rPr lang="en-US" dirty="0"/>
                  <a:t> interviews</a:t>
                </a:r>
              </a:p>
              <a:p>
                <a:pPr lvl="1"/>
                <a:r>
                  <a:rPr lang="en-US" dirty="0"/>
                  <a:t>Outcome </a:t>
                </a:r>
                <a:r>
                  <a:rPr lang="en-US" dirty="0">
                    <a:sym typeface="Symbol" panose="05050102010706020507" pitchFamily="18" charset="2"/>
                  </a:rPr>
                  <a:t></a:t>
                </a:r>
                <a:r>
                  <a:rPr lang="en-US" dirty="0"/>
                  <a:t> Indicator of employment in formal paycheck work (since the last interview)</a:t>
                </a:r>
              </a:p>
              <a:p>
                <a:pPr lvl="1"/>
                <a:r>
                  <a:rPr lang="en-US" dirty="0">
                    <a:sym typeface="Symbol"/>
                  </a:rPr>
                  <a:t>Treatment </a:t>
                </a:r>
                <a:r>
                  <a:rPr lang="en-US" dirty="0">
                    <a:sym typeface="Symbol" panose="05050102010706020507" pitchFamily="18" charset="2"/>
                  </a:rPr>
                  <a:t></a:t>
                </a:r>
                <a:r>
                  <a:rPr lang="en-US" dirty="0">
                    <a:sym typeface="Symbol"/>
                  </a:rPr>
                  <a:t> Indicator of criminal conviction </a:t>
                </a:r>
                <a:r>
                  <a:rPr lang="en-US" dirty="0"/>
                  <a:t>(since the last interview)</a:t>
                </a:r>
                <a:endParaRPr lang="en-US" dirty="0">
                  <a:sym typeface="Symbol"/>
                </a:endParaRPr>
              </a:p>
              <a:p>
                <a:pPr lvl="1"/>
                <a:r>
                  <a:rPr lang="en-US" dirty="0">
                    <a:latin typeface="+mj-lt"/>
                  </a:rPr>
                  <a:t>We will only retain people who have never been convicted as of the first interview, since we need at least one pre-conviction measure of employment for each person</a:t>
                </a:r>
              </a:p>
              <a:p>
                <a:pPr lvl="1"/>
                <a:endParaRPr lang="en-US" dirty="0">
                  <a:sym typeface="Symbol"/>
                </a:endParaRPr>
              </a:p>
              <a:p>
                <a:r>
                  <a:rPr lang="en-US" dirty="0">
                    <a:sym typeface="Symbol"/>
                  </a:rPr>
                  <a:t>QUESTION: Does first-time criminal conviction impact employment?</a:t>
                </a:r>
                <a:endParaRPr lang="en-US" dirty="0"/>
              </a:p>
            </p:txBody>
          </p:sp>
        </mc:Choice>
        <mc:Fallback xmlns="">
          <p:sp>
            <p:nvSpPr>
              <p:cNvPr id="3" name="Content Placeholder 2">
                <a:extLst>
                  <a:ext uri="{FF2B5EF4-FFF2-40B4-BE49-F238E27FC236}">
                    <a16:creationId xmlns:a16="http://schemas.microsoft.com/office/drawing/2014/main" id="{68B01611-D7D1-F0F4-059E-406D60C50A74}"/>
                  </a:ext>
                </a:extLst>
              </p:cNvPr>
              <p:cNvSpPr>
                <a:spLocks noGrp="1" noRot="1" noChangeAspect="1" noMove="1" noResize="1" noEditPoints="1" noAdjustHandles="1" noChangeArrowheads="1" noChangeShapeType="1" noTextEdit="1"/>
              </p:cNvSpPr>
              <p:nvPr>
                <p:ph idx="1"/>
              </p:nvPr>
            </p:nvSpPr>
            <p:spPr>
              <a:blipFill>
                <a:blip r:embed="rId3"/>
                <a:stretch>
                  <a:fillRect l="-923" t="-12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87DEFD6-971C-57D2-D84E-ABE6C20A3BCC}"/>
              </a:ext>
            </a:extLst>
          </p:cNvPr>
          <p:cNvSpPr>
            <a:spLocks noGrp="1"/>
          </p:cNvSpPr>
          <p:nvPr>
            <p:ph type="sldNum" sz="quarter" idx="12"/>
          </p:nvPr>
        </p:nvSpPr>
        <p:spPr/>
        <p:txBody>
          <a:bodyPr/>
          <a:lstStyle/>
          <a:p>
            <a:fld id="{653EC2E9-BBB0-4E49-A88D-C677C9DC5719}" type="slidenum">
              <a:rPr lang="en-US" smtClean="0"/>
              <a:t>6</a:t>
            </a:fld>
            <a:endParaRPr lang="en-US" dirty="0"/>
          </a:p>
        </p:txBody>
      </p:sp>
    </p:spTree>
    <p:extLst>
      <p:ext uri="{BB962C8B-B14F-4D97-AF65-F5344CB8AC3E}">
        <p14:creationId xmlns:p14="http://schemas.microsoft.com/office/powerpoint/2010/main" val="3410620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2BD6-5B41-46D9-B58D-15A3CF6402A3}"/>
              </a:ext>
            </a:extLst>
          </p:cNvPr>
          <p:cNvSpPr>
            <a:spLocks noGrp="1"/>
          </p:cNvSpPr>
          <p:nvPr>
            <p:ph type="title"/>
          </p:nvPr>
        </p:nvSpPr>
        <p:spPr/>
        <p:txBody>
          <a:bodyPr/>
          <a:lstStyle/>
          <a:p>
            <a:r>
              <a:rPr lang="en-US" dirty="0"/>
              <a:t>Conviction Data: Load Packages</a:t>
            </a:r>
          </a:p>
        </p:txBody>
      </p:sp>
      <p:sp>
        <p:nvSpPr>
          <p:cNvPr id="3" name="Content Placeholder 2">
            <a:extLst>
              <a:ext uri="{FF2B5EF4-FFF2-40B4-BE49-F238E27FC236}">
                <a16:creationId xmlns:a16="http://schemas.microsoft.com/office/drawing/2014/main" id="{4A6EB0F6-2ECF-44A0-97EF-7752A63A21C1}"/>
              </a:ext>
            </a:extLst>
          </p:cNvPr>
          <p:cNvSpPr>
            <a:spLocks noGrp="1"/>
          </p:cNvSpPr>
          <p:nvPr>
            <p:ph idx="1"/>
          </p:nvPr>
        </p:nvSpPr>
        <p:spPr/>
        <p:txBody>
          <a:bodyPr>
            <a:normAutofit/>
          </a:bodyPr>
          <a:lstStyle/>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library(broom)</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library(did)</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library(</a:t>
            </a:r>
            <a:r>
              <a:rPr lang="en-US" sz="1600" dirty="0" err="1">
                <a:latin typeface="Courier New" panose="02070309020205020404" pitchFamily="49" charset="0"/>
                <a:cs typeface="Courier New" panose="02070309020205020404" pitchFamily="49" charset="0"/>
              </a:rPr>
              <a:t>fixest</a:t>
            </a:r>
            <a:r>
              <a:rPr lang="en-US" sz="1600" dirty="0">
                <a:latin typeface="Courier New" panose="02070309020205020404" pitchFamily="49" charset="0"/>
                <a:cs typeface="Courier New" panose="02070309020205020404" pitchFamily="49" charset="0"/>
              </a:rPr>
              <a:t>)</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library(</a:t>
            </a:r>
            <a:r>
              <a:rPr lang="en-US" sz="1600" dirty="0" err="1">
                <a:latin typeface="Courier New" panose="02070309020205020404" pitchFamily="49" charset="0"/>
                <a:cs typeface="Courier New" panose="02070309020205020404" pitchFamily="49" charset="0"/>
              </a:rPr>
              <a:t>ggiplot</a:t>
            </a:r>
            <a:r>
              <a:rPr lang="en-US" sz="1600" dirty="0">
                <a:latin typeface="Courier New" panose="02070309020205020404" pitchFamily="49" charset="0"/>
                <a:cs typeface="Courier New" panose="02070309020205020404" pitchFamily="49" charset="0"/>
              </a:rPr>
              <a:t>)</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library(</a:t>
            </a:r>
            <a:r>
              <a:rPr lang="en-US" sz="1600" dirty="0" err="1">
                <a:latin typeface="Courier New" panose="02070309020205020404" pitchFamily="49" charset="0"/>
                <a:cs typeface="Courier New" panose="02070309020205020404" pitchFamily="49" charset="0"/>
              </a:rPr>
              <a:t>lmtest</a:t>
            </a:r>
            <a:r>
              <a:rPr lang="en-US" sz="1600" dirty="0">
                <a:latin typeface="Courier New" panose="02070309020205020404" pitchFamily="49" charset="0"/>
                <a:cs typeface="Courier New" panose="02070309020205020404" pitchFamily="49" charset="0"/>
              </a:rPr>
              <a:t>)</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library(sandwich)</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library(</a:t>
            </a:r>
            <a:r>
              <a:rPr lang="en-US" sz="1600" dirty="0" err="1">
                <a:latin typeface="Courier New" panose="02070309020205020404" pitchFamily="49" charset="0"/>
                <a:cs typeface="Courier New" panose="02070309020205020404" pitchFamily="49" charset="0"/>
              </a:rPr>
              <a:t>tidyverse</a:t>
            </a:r>
            <a:r>
              <a:rPr lang="en-US" sz="1600" dirty="0">
                <a:latin typeface="Courier New" panose="02070309020205020404" pitchFamily="49" charset="0"/>
                <a:cs typeface="Courier New" panose="02070309020205020404" pitchFamily="49" charset="0"/>
              </a:rPr>
              <a:t>)</a:t>
            </a:r>
          </a:p>
        </p:txBody>
      </p:sp>
      <p:sp>
        <p:nvSpPr>
          <p:cNvPr id="4" name="Slide Number Placeholder 3">
            <a:extLst>
              <a:ext uri="{FF2B5EF4-FFF2-40B4-BE49-F238E27FC236}">
                <a16:creationId xmlns:a16="http://schemas.microsoft.com/office/drawing/2014/main" id="{6E343BB2-CD45-4271-BE14-6232FDC1373E}"/>
              </a:ext>
            </a:extLst>
          </p:cNvPr>
          <p:cNvSpPr>
            <a:spLocks noGrp="1"/>
          </p:cNvSpPr>
          <p:nvPr>
            <p:ph type="sldNum" sz="quarter" idx="12"/>
          </p:nvPr>
        </p:nvSpPr>
        <p:spPr/>
        <p:txBody>
          <a:bodyPr/>
          <a:lstStyle/>
          <a:p>
            <a:fld id="{653EC2E9-BBB0-4E49-A88D-C677C9DC5719}" type="slidenum">
              <a:rPr lang="en-US" smtClean="0"/>
              <a:t>7</a:t>
            </a:fld>
            <a:endParaRPr lang="en-US"/>
          </a:p>
        </p:txBody>
      </p:sp>
      <p:sp>
        <p:nvSpPr>
          <p:cNvPr id="5" name="TextBox 4">
            <a:extLst>
              <a:ext uri="{FF2B5EF4-FFF2-40B4-BE49-F238E27FC236}">
                <a16:creationId xmlns:a16="http://schemas.microsoft.com/office/drawing/2014/main" id="{CD53B60F-E651-FD03-614B-AD73FD91AA1B}"/>
              </a:ext>
            </a:extLst>
          </p:cNvPr>
          <p:cNvSpPr txBox="1"/>
          <p:nvPr/>
        </p:nvSpPr>
        <p:spPr>
          <a:xfrm>
            <a:off x="5045825" y="1650733"/>
            <a:ext cx="6996982" cy="646331"/>
          </a:xfrm>
          <a:prstGeom prst="rect">
            <a:avLst/>
          </a:prstGeom>
          <a:noFill/>
          <a:ln>
            <a:solidFill>
              <a:schemeClr val="tx1">
                <a:lumMod val="50000"/>
                <a:lumOff val="50000"/>
              </a:schemeClr>
            </a:solidFill>
          </a:ln>
        </p:spPr>
        <p:txBody>
          <a:bodyPr wrap="square" rtlCol="0">
            <a:spAutoFit/>
          </a:bodyPr>
          <a:lstStyle/>
          <a:p>
            <a:r>
              <a:rPr lang="en-US" dirty="0">
                <a:latin typeface="+mj-lt"/>
              </a:rPr>
              <a:t>As before, these should already be installed before we may load them for use in our program.</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22052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2BD6-5B41-46D9-B58D-15A3CF6402A3}"/>
              </a:ext>
            </a:extLst>
          </p:cNvPr>
          <p:cNvSpPr>
            <a:spLocks noGrp="1"/>
          </p:cNvSpPr>
          <p:nvPr>
            <p:ph type="title"/>
          </p:nvPr>
        </p:nvSpPr>
        <p:spPr/>
        <p:txBody>
          <a:bodyPr/>
          <a:lstStyle/>
          <a:p>
            <a:r>
              <a:rPr lang="en-US" dirty="0"/>
              <a:t>Conviction Data: Read in Data</a:t>
            </a:r>
          </a:p>
        </p:txBody>
      </p:sp>
      <p:sp>
        <p:nvSpPr>
          <p:cNvPr id="3" name="Content Placeholder 2">
            <a:extLst>
              <a:ext uri="{FF2B5EF4-FFF2-40B4-BE49-F238E27FC236}">
                <a16:creationId xmlns:a16="http://schemas.microsoft.com/office/drawing/2014/main" id="{4A6EB0F6-2ECF-44A0-97EF-7752A63A21C1}"/>
              </a:ext>
            </a:extLst>
          </p:cNvPr>
          <p:cNvSpPr>
            <a:spLocks noGrp="1"/>
          </p:cNvSpPr>
          <p:nvPr>
            <p:ph idx="1"/>
          </p:nvPr>
        </p:nvSpPr>
        <p:spPr/>
        <p:txBody>
          <a:bodyPr>
            <a:normAutofit/>
          </a:bodyPr>
          <a:lstStyle/>
          <a:p>
            <a:pPr marL="0" indent="0">
              <a:lnSpc>
                <a:spcPct val="100000"/>
              </a:lnSpc>
              <a:spcBef>
                <a:spcPts val="600"/>
              </a:spcBef>
              <a:buNone/>
            </a:pPr>
            <a:r>
              <a:rPr lang="en-US" sz="1600" dirty="0" err="1">
                <a:latin typeface="Courier New" panose="02070309020205020404" pitchFamily="49" charset="0"/>
                <a:cs typeface="Courier New" panose="02070309020205020404" pitchFamily="49" charset="0"/>
              </a:rPr>
              <a:t>nlsy</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read_csv</a:t>
            </a:r>
            <a:r>
              <a:rPr lang="en-US" sz="1600" dirty="0">
                <a:latin typeface="Courier New" panose="02070309020205020404" pitchFamily="49" charset="0"/>
                <a:cs typeface="Courier New" panose="02070309020205020404" pitchFamily="49" charset="0"/>
              </a:rPr>
              <a:t>("conviction-work.csv")</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names(</a:t>
            </a:r>
            <a:r>
              <a:rPr lang="en-US" sz="1600" dirty="0" err="1">
                <a:latin typeface="Courier New" panose="02070309020205020404" pitchFamily="49" charset="0"/>
                <a:cs typeface="Courier New" panose="02070309020205020404" pitchFamily="49" charset="0"/>
              </a:rPr>
              <a:t>nlsy</a:t>
            </a:r>
            <a:r>
              <a:rPr lang="en-US" sz="1600" dirty="0">
                <a:latin typeface="Courier New" panose="02070309020205020404" pitchFamily="49" charset="0"/>
                <a:cs typeface="Courier New" panose="02070309020205020404" pitchFamily="49" charset="0"/>
              </a:rPr>
              <a:t>)</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[1] "id"          "male"        "</a:t>
            </a:r>
            <a:r>
              <a:rPr lang="en-US" sz="1600" dirty="0" err="1">
                <a:latin typeface="Courier New" panose="02070309020205020404" pitchFamily="49" charset="0"/>
                <a:cs typeface="Courier New" panose="02070309020205020404" pitchFamily="49" charset="0"/>
              </a:rPr>
              <a:t>minrty</a:t>
            </a:r>
            <a:r>
              <a:rPr lang="en-US" sz="1600" dirty="0">
                <a:latin typeface="Courier New" panose="02070309020205020404" pitchFamily="49" charset="0"/>
                <a:cs typeface="Courier New" panose="02070309020205020404" pitchFamily="49" charset="0"/>
              </a:rPr>
              <a:t>"      "cohort"      "age_1"       "age_2"      </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[7] "age_3"       "age_4"       "age_5"       "age_6"       "age_7"       "age_8"      </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[13] "age_9"       "age_10"      "age_11"      "age_12"      "age_13"      "age_14"     </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[19] "age_15"      "work_1"      "work_2"      "work_3"      "work_4"      "work_5"     </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[25] "work_6"      "work_7"      "work_8"      "work_9"      "work_10"     "work_11"    </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[31] "work_12"     "work_13"     "work_14"     "work_15"     "arrest_1"    "arrest_2"   </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[37] "arrest_3"    "arrest_4"    "arrest_5"    "arrest_6"    "arrest_7"    "arrest_8"   </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[43] "arrest_9"    "arrest_10"   "arrest_11"   "arrest_12"   "arrest_13"   "arrest_14"  </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[49] "arrest_15"   "convic_1"    "convic_2"    "convic_3"    "convic_4"    "convic_5"   </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[55] "convic_6"    "convic_7"    "convic_8"    "convic_9"    "convic_10"   "convic_11"  </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[61] "convic_12"   "convic_13"   "convic_14"   "convic_15"   "age1arrest"  "age1convic" </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[67] "wave1arrest" "wave1convic"</a:t>
            </a:r>
          </a:p>
        </p:txBody>
      </p:sp>
      <p:sp>
        <p:nvSpPr>
          <p:cNvPr id="4" name="Slide Number Placeholder 3">
            <a:extLst>
              <a:ext uri="{FF2B5EF4-FFF2-40B4-BE49-F238E27FC236}">
                <a16:creationId xmlns:a16="http://schemas.microsoft.com/office/drawing/2014/main" id="{6E343BB2-CD45-4271-BE14-6232FDC1373E}"/>
              </a:ext>
            </a:extLst>
          </p:cNvPr>
          <p:cNvSpPr>
            <a:spLocks noGrp="1"/>
          </p:cNvSpPr>
          <p:nvPr>
            <p:ph type="sldNum" sz="quarter" idx="12"/>
          </p:nvPr>
        </p:nvSpPr>
        <p:spPr/>
        <p:txBody>
          <a:bodyPr/>
          <a:lstStyle/>
          <a:p>
            <a:fld id="{653EC2E9-BBB0-4E49-A88D-C677C9DC5719}" type="slidenum">
              <a:rPr lang="en-US" smtClean="0"/>
              <a:t>8</a:t>
            </a:fld>
            <a:endParaRPr lang="en-US"/>
          </a:p>
        </p:txBody>
      </p:sp>
    </p:spTree>
    <p:extLst>
      <p:ext uri="{BB962C8B-B14F-4D97-AF65-F5344CB8AC3E}">
        <p14:creationId xmlns:p14="http://schemas.microsoft.com/office/powerpoint/2010/main" val="1988281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2BD6-5B41-46D9-B58D-15A3CF6402A3}"/>
              </a:ext>
            </a:extLst>
          </p:cNvPr>
          <p:cNvSpPr>
            <a:spLocks noGrp="1"/>
          </p:cNvSpPr>
          <p:nvPr>
            <p:ph type="title"/>
          </p:nvPr>
        </p:nvSpPr>
        <p:spPr/>
        <p:txBody>
          <a:bodyPr/>
          <a:lstStyle/>
          <a:p>
            <a:r>
              <a:rPr lang="en-US" dirty="0"/>
              <a:t>Conviction Data: Exclusions and Treatment Variable</a:t>
            </a:r>
          </a:p>
        </p:txBody>
      </p:sp>
      <p:sp>
        <p:nvSpPr>
          <p:cNvPr id="3" name="Content Placeholder 2">
            <a:extLst>
              <a:ext uri="{FF2B5EF4-FFF2-40B4-BE49-F238E27FC236}">
                <a16:creationId xmlns:a16="http://schemas.microsoft.com/office/drawing/2014/main" id="{4A6EB0F6-2ECF-44A0-97EF-7752A63A21C1}"/>
              </a:ext>
            </a:extLst>
          </p:cNvPr>
          <p:cNvSpPr>
            <a:spLocks noGrp="1"/>
          </p:cNvSpPr>
          <p:nvPr>
            <p:ph idx="1"/>
          </p:nvPr>
        </p:nvSpPr>
        <p:spPr/>
        <p:txBody>
          <a:bodyPr>
            <a:normAutofit/>
          </a:bodyPr>
          <a:lstStyle/>
          <a:p>
            <a:pPr marL="0" indent="0">
              <a:lnSpc>
                <a:spcPct val="100000"/>
              </a:lnSpc>
              <a:spcBef>
                <a:spcPts val="600"/>
              </a:spcBef>
              <a:buNone/>
            </a:pPr>
            <a:r>
              <a:rPr lang="en-US" sz="1600" dirty="0" err="1">
                <a:latin typeface="Courier New" panose="02070309020205020404" pitchFamily="49" charset="0"/>
                <a:cs typeface="Courier New" panose="02070309020205020404" pitchFamily="49" charset="0"/>
              </a:rPr>
              <a:t>nlsy</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nlsy</a:t>
            </a:r>
            <a:r>
              <a:rPr lang="en-US" sz="1600" dirty="0">
                <a:latin typeface="Courier New" panose="02070309020205020404" pitchFamily="49" charset="0"/>
                <a:cs typeface="Courier New" panose="02070309020205020404" pitchFamily="49" charset="0"/>
              </a:rPr>
              <a:t> %&gt;% filter(is.na(wave1convic) | wave1convic &gt; 1)</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dim(</a:t>
            </a:r>
            <a:r>
              <a:rPr lang="en-US" sz="1600" dirty="0" err="1">
                <a:latin typeface="Courier New" panose="02070309020205020404" pitchFamily="49" charset="0"/>
                <a:cs typeface="Courier New" panose="02070309020205020404" pitchFamily="49" charset="0"/>
              </a:rPr>
              <a:t>nlsy</a:t>
            </a:r>
            <a:r>
              <a:rPr lang="en-US" sz="1600" dirty="0">
                <a:latin typeface="Courier New" panose="02070309020205020404" pitchFamily="49" charset="0"/>
                <a:cs typeface="Courier New" panose="02070309020205020404" pitchFamily="49" charset="0"/>
              </a:rPr>
              <a:t>)</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[1] 8777   68</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err="1">
                <a:latin typeface="Courier New" panose="02070309020205020404" pitchFamily="49" charset="0"/>
                <a:cs typeface="Courier New" panose="02070309020205020404" pitchFamily="49" charset="0"/>
              </a:rPr>
              <a:t>nlsy</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nlsy</a:t>
            </a:r>
            <a:r>
              <a:rPr lang="en-US" sz="1600" dirty="0">
                <a:latin typeface="Courier New" panose="02070309020205020404" pitchFamily="49" charset="0"/>
                <a:cs typeface="Courier New" panose="02070309020205020404" pitchFamily="49" charset="0"/>
              </a:rPr>
              <a:t> %&gt;% mutate(treated = </a:t>
            </a:r>
            <a:r>
              <a:rPr lang="en-US" sz="1600" dirty="0" err="1">
                <a:latin typeface="Courier New" panose="02070309020205020404" pitchFamily="49" charset="0"/>
                <a:cs typeface="Courier New" panose="02070309020205020404" pitchFamily="49" charset="0"/>
              </a:rPr>
              <a:t>replace_na</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if_else</a:t>
            </a:r>
            <a:r>
              <a:rPr lang="en-US" sz="1600" dirty="0">
                <a:latin typeface="Courier New" panose="02070309020205020404" pitchFamily="49" charset="0"/>
                <a:cs typeface="Courier New" panose="02070309020205020404" pitchFamily="49" charset="0"/>
              </a:rPr>
              <a:t>(wave1convic &gt;= 1, 1, 0), 0))</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table(</a:t>
            </a:r>
            <a:r>
              <a:rPr lang="en-US" sz="1600" dirty="0" err="1">
                <a:latin typeface="Courier New" panose="02070309020205020404" pitchFamily="49" charset="0"/>
                <a:cs typeface="Courier New" panose="02070309020205020404" pitchFamily="49" charset="0"/>
              </a:rPr>
              <a:t>nlsy$treated</a:t>
            </a:r>
            <a:r>
              <a:rPr lang="en-US" sz="1600" dirty="0">
                <a:latin typeface="Courier New" panose="02070309020205020404" pitchFamily="49" charset="0"/>
                <a:cs typeface="Courier New" panose="02070309020205020404" pitchFamily="49" charset="0"/>
              </a:rPr>
              <a:t>)</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0    1 </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7199 1578 </a:t>
            </a:r>
          </a:p>
          <a:p>
            <a:pPr marL="0" indent="0">
              <a:lnSpc>
                <a:spcPct val="100000"/>
              </a:lnSpc>
              <a:spcBef>
                <a:spcPts val="600"/>
              </a:spcBef>
              <a:buNone/>
            </a:pP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mean(</a:t>
            </a:r>
            <a:r>
              <a:rPr lang="en-US" sz="1600" dirty="0" err="1">
                <a:latin typeface="Courier New" panose="02070309020205020404" pitchFamily="49" charset="0"/>
                <a:cs typeface="Courier New" panose="02070309020205020404" pitchFamily="49" charset="0"/>
              </a:rPr>
              <a:t>nlsy$treated</a:t>
            </a:r>
            <a:r>
              <a:rPr lang="en-US" sz="1600" dirty="0">
                <a:latin typeface="Courier New" panose="02070309020205020404" pitchFamily="49" charset="0"/>
                <a:cs typeface="Courier New" panose="02070309020205020404" pitchFamily="49" charset="0"/>
              </a:rPr>
              <a:t>)</a:t>
            </a:r>
          </a:p>
          <a:p>
            <a:pPr marL="0" indent="0">
              <a:lnSpc>
                <a:spcPct val="100000"/>
              </a:lnSpc>
              <a:spcBef>
                <a:spcPts val="600"/>
              </a:spcBef>
              <a:buNone/>
            </a:pPr>
            <a:r>
              <a:rPr lang="en-US" sz="1600" dirty="0">
                <a:latin typeface="Courier New" panose="02070309020205020404" pitchFamily="49" charset="0"/>
                <a:cs typeface="Courier New" panose="02070309020205020404" pitchFamily="49" charset="0"/>
              </a:rPr>
              <a:t>## [1] 0.1797881</a:t>
            </a:r>
          </a:p>
        </p:txBody>
      </p:sp>
      <p:sp>
        <p:nvSpPr>
          <p:cNvPr id="4" name="Slide Number Placeholder 3">
            <a:extLst>
              <a:ext uri="{FF2B5EF4-FFF2-40B4-BE49-F238E27FC236}">
                <a16:creationId xmlns:a16="http://schemas.microsoft.com/office/drawing/2014/main" id="{6E343BB2-CD45-4271-BE14-6232FDC1373E}"/>
              </a:ext>
            </a:extLst>
          </p:cNvPr>
          <p:cNvSpPr>
            <a:spLocks noGrp="1"/>
          </p:cNvSpPr>
          <p:nvPr>
            <p:ph type="sldNum" sz="quarter" idx="12"/>
          </p:nvPr>
        </p:nvSpPr>
        <p:spPr/>
        <p:txBody>
          <a:bodyPr/>
          <a:lstStyle/>
          <a:p>
            <a:fld id="{653EC2E9-BBB0-4E49-A88D-C677C9DC5719}" type="slidenum">
              <a:rPr lang="en-US" smtClean="0"/>
              <a:t>9</a:t>
            </a:fld>
            <a:endParaRPr lang="en-US"/>
          </a:p>
        </p:txBody>
      </p:sp>
      <p:sp>
        <p:nvSpPr>
          <p:cNvPr id="6" name="TextBox 5">
            <a:extLst>
              <a:ext uri="{FF2B5EF4-FFF2-40B4-BE49-F238E27FC236}">
                <a16:creationId xmlns:a16="http://schemas.microsoft.com/office/drawing/2014/main" id="{ABC5B199-4AF9-7512-AED0-EF0CF66B6DAA}"/>
              </a:ext>
            </a:extLst>
          </p:cNvPr>
          <p:cNvSpPr txBox="1"/>
          <p:nvPr/>
        </p:nvSpPr>
        <p:spPr>
          <a:xfrm>
            <a:off x="4596938" y="3988984"/>
            <a:ext cx="7445871" cy="1754326"/>
          </a:xfrm>
          <a:prstGeom prst="rect">
            <a:avLst/>
          </a:prstGeom>
          <a:noFill/>
          <a:ln>
            <a:solidFill>
              <a:schemeClr val="tx1">
                <a:lumMod val="50000"/>
                <a:lumOff val="50000"/>
              </a:schemeClr>
            </a:solidFill>
          </a:ln>
        </p:spPr>
        <p:txBody>
          <a:bodyPr wrap="square" rtlCol="0">
            <a:spAutoFit/>
          </a:bodyPr>
          <a:lstStyle/>
          <a:p>
            <a:r>
              <a:rPr lang="en-US" dirty="0">
                <a:latin typeface="+mj-lt"/>
              </a:rPr>
              <a:t>The new variable </a:t>
            </a:r>
            <a:r>
              <a:rPr lang="en-US" i="1" dirty="0">
                <a:latin typeface="+mj-lt"/>
              </a:rPr>
              <a:t>treated</a:t>
            </a:r>
            <a:r>
              <a:rPr lang="en-US" dirty="0">
                <a:latin typeface="+mj-lt"/>
              </a:rPr>
              <a:t> is a dummy variable for whether a respondent is treated or untreated. The arguments for</a:t>
            </a:r>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if_else</a:t>
            </a:r>
            <a:r>
              <a:rPr lang="en-US" b="1" dirty="0">
                <a:latin typeface="Courier New" panose="02070309020205020404" pitchFamily="49" charset="0"/>
                <a:cs typeface="Courier New" panose="02070309020205020404" pitchFamily="49" charset="0"/>
              </a:rPr>
              <a:t>() </a:t>
            </a:r>
            <a:r>
              <a:rPr lang="en-US" dirty="0">
                <a:latin typeface="+mj-lt"/>
              </a:rPr>
              <a:t>are an assertion, the value assigned if the assertion is true, and the value assigned if the assertion is false. With</a:t>
            </a:r>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if_else</a:t>
            </a:r>
            <a:r>
              <a:rPr lang="en-US" b="1" dirty="0">
                <a:latin typeface="Courier New" panose="02070309020205020404" pitchFamily="49" charset="0"/>
                <a:cs typeface="Courier New" panose="02070309020205020404" pitchFamily="49" charset="0"/>
              </a:rPr>
              <a:t>() </a:t>
            </a:r>
            <a:r>
              <a:rPr lang="en-US" dirty="0">
                <a:latin typeface="+mj-lt"/>
              </a:rPr>
              <a:t>embedded in</a:t>
            </a:r>
            <a:r>
              <a:rPr lang="en-US"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replace_na</a:t>
            </a:r>
            <a:r>
              <a:rPr lang="en-US" b="1" dirty="0">
                <a:latin typeface="Courier New" panose="02070309020205020404" pitchFamily="49" charset="0"/>
                <a:cs typeface="Courier New" panose="02070309020205020404" pitchFamily="49" charset="0"/>
              </a:rPr>
              <a:t>()</a:t>
            </a:r>
            <a:r>
              <a:rPr lang="en-US" dirty="0">
                <a:latin typeface="+mj-lt"/>
                <a:cs typeface="Courier New" panose="02070309020205020404" pitchFamily="49" charset="0"/>
              </a:rPr>
              <a:t>, </a:t>
            </a:r>
            <a:r>
              <a:rPr lang="en-US" dirty="0">
                <a:latin typeface="+mj-lt"/>
              </a:rPr>
              <a:t>we temporarily treat missing values of </a:t>
            </a:r>
            <a:r>
              <a:rPr lang="en-US" i="1" dirty="0">
                <a:latin typeface="+mj-lt"/>
              </a:rPr>
              <a:t>wave1convic</a:t>
            </a:r>
            <a:r>
              <a:rPr lang="en-US" dirty="0">
                <a:latin typeface="+mj-lt"/>
              </a:rPr>
              <a:t> (implying never convicted) as 0s—the default behavior of the program is to ignore missing values. </a:t>
            </a:r>
          </a:p>
        </p:txBody>
      </p:sp>
      <p:sp>
        <p:nvSpPr>
          <p:cNvPr id="5" name="TextBox 4">
            <a:extLst>
              <a:ext uri="{FF2B5EF4-FFF2-40B4-BE49-F238E27FC236}">
                <a16:creationId xmlns:a16="http://schemas.microsoft.com/office/drawing/2014/main" id="{1C23D61A-2F81-2789-E9A2-4DBC0F666D5D}"/>
              </a:ext>
            </a:extLst>
          </p:cNvPr>
          <p:cNvSpPr txBox="1"/>
          <p:nvPr/>
        </p:nvSpPr>
        <p:spPr>
          <a:xfrm>
            <a:off x="8187087" y="1650733"/>
            <a:ext cx="3855721" cy="1200329"/>
          </a:xfrm>
          <a:prstGeom prst="rect">
            <a:avLst/>
          </a:prstGeom>
          <a:noFill/>
          <a:ln>
            <a:solidFill>
              <a:schemeClr val="tx1">
                <a:lumMod val="50000"/>
                <a:lumOff val="50000"/>
              </a:schemeClr>
            </a:solidFill>
          </a:ln>
        </p:spPr>
        <p:txBody>
          <a:bodyPr wrap="square" rtlCol="0">
            <a:spAutoFit/>
          </a:bodyPr>
          <a:lstStyle/>
          <a:p>
            <a:r>
              <a:rPr lang="en-US" dirty="0">
                <a:latin typeface="+mj-lt"/>
              </a:rPr>
              <a:t>This drops respondents who have been convicted as of the first interview. We will retain those who are either never convicted or to-be-convicted.</a:t>
            </a:r>
          </a:p>
        </p:txBody>
      </p:sp>
      <p:sp>
        <p:nvSpPr>
          <p:cNvPr id="7" name="Rectangle 6">
            <a:extLst>
              <a:ext uri="{FF2B5EF4-FFF2-40B4-BE49-F238E27FC236}">
                <a16:creationId xmlns:a16="http://schemas.microsoft.com/office/drawing/2014/main" id="{8A47C5B3-E649-8428-B1CF-A2B5A2C288AE}"/>
              </a:ext>
            </a:extLst>
          </p:cNvPr>
          <p:cNvSpPr/>
          <p:nvPr/>
        </p:nvSpPr>
        <p:spPr>
          <a:xfrm>
            <a:off x="569225" y="5483005"/>
            <a:ext cx="1758339" cy="33336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15891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40888</TotalTime>
  <Words>6024</Words>
  <Application>Microsoft Office PowerPoint</Application>
  <PresentationFormat>Widescreen</PresentationFormat>
  <Paragraphs>416</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Cambria Math</vt:lpstr>
      <vt:lpstr>Courier New</vt:lpstr>
      <vt:lpstr>Office Theme</vt:lpstr>
      <vt:lpstr>Evaluation Methods: Part 2 Difference in Differences</vt:lpstr>
      <vt:lpstr>Difference in Differences Design</vt:lpstr>
      <vt:lpstr>Difference in Differences Design</vt:lpstr>
      <vt:lpstr>Quasi-Experimental Design</vt:lpstr>
      <vt:lpstr>Conviction Data</vt:lpstr>
      <vt:lpstr>National Longitudinal Survey of Youth</vt:lpstr>
      <vt:lpstr>Conviction Data: Load Packages</vt:lpstr>
      <vt:lpstr>Conviction Data: Read in Data</vt:lpstr>
      <vt:lpstr>Conviction Data: Exclusions and Treatment Variable</vt:lpstr>
      <vt:lpstr>Conviction Data: Pivot from Wide to Long</vt:lpstr>
      <vt:lpstr>Conviction Data: Employment by Interview Round</vt:lpstr>
      <vt:lpstr>PowerPoint Presentation</vt:lpstr>
      <vt:lpstr>Regression Estimation of Difference in Differences</vt:lpstr>
      <vt:lpstr>Using R for Estimation of the Difference in Differences</vt:lpstr>
      <vt:lpstr>Conviction Data: Two-Way Fixed Effects</vt:lpstr>
      <vt:lpstr>Conviction Data: Follow-Up Diagnostics after TWFE</vt:lpstr>
      <vt:lpstr>Conviction Data: Test of Anticipation via Treatment Leads</vt:lpstr>
      <vt:lpstr>Conviction Data: Event Study Estimation</vt:lpstr>
      <vt:lpstr>Conviction Data: Plot of Event Study Estimates</vt:lpstr>
      <vt:lpstr>PowerPoint Presentation</vt:lpstr>
      <vt:lpstr>Summary Findings about the Impact of Conviction</vt:lpstr>
      <vt:lpstr>Staggered Differences in Differences</vt:lpstr>
      <vt:lpstr>Group-Time Estimator for the Differences in Differences</vt:lpstr>
      <vt:lpstr>Group-Time Estimator with Bootstrap Inference</vt:lpstr>
      <vt:lpstr>Using R for the Group-Time Estimator</vt:lpstr>
      <vt:lpstr>Using R for the Group-Time Estimator</vt:lpstr>
      <vt:lpstr>Conviction Data: Callaway and Sant’Anna Method</vt:lpstr>
      <vt:lpstr>Conviction Data: Estimate the Overall ATT</vt:lpstr>
      <vt:lpstr>Conviction Data: Heterogeneity by Relative Time</vt:lpstr>
      <vt:lpstr>PowerPoint Presentation</vt:lpstr>
      <vt:lpstr>Conviction Data: Heterogeneity by Treatment Cohort</vt:lpstr>
      <vt:lpstr>PowerPoint Presentation</vt:lpstr>
      <vt:lpstr>Conviction Data: Heterogeneity by Calendar Time</vt:lpstr>
      <vt:lpstr>PowerPoint Presentation</vt:lpstr>
      <vt:lpstr>Including Covariates in the Group-Time Model</vt:lpstr>
      <vt:lpstr>Conviction Data: Covariate-Adjusted ATT</vt:lpstr>
      <vt:lpstr>Conviction Data: Anticipation-Adjusted ATT</vt:lpstr>
      <vt:lpstr>Summary of Heterogeneous Difference in Differences</vt:lpstr>
      <vt:lpstr>General Comments on Difference in Differences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Apel</dc:creator>
  <cp:lastModifiedBy>Robert Apel</cp:lastModifiedBy>
  <cp:revision>2019</cp:revision>
  <cp:lastPrinted>2020-09-01T15:34:29Z</cp:lastPrinted>
  <dcterms:created xsi:type="dcterms:W3CDTF">2020-04-26T14:05:00Z</dcterms:created>
  <dcterms:modified xsi:type="dcterms:W3CDTF">2023-11-10T16:42:08Z</dcterms:modified>
</cp:coreProperties>
</file>